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3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4.xml" ContentType="application/vnd.openxmlformats-officedocument.presentationml.notesSlid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notesSlides/notesSlide5.xml" ContentType="application/vnd.openxmlformats-officedocument.presentationml.notesSlide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3" r:id="rId1"/>
  </p:sldMasterIdLst>
  <p:notesMasterIdLst>
    <p:notesMasterId r:id="rId50"/>
  </p:notesMasterIdLst>
  <p:handoutMasterIdLst>
    <p:handoutMasterId r:id="rId51"/>
  </p:handoutMasterIdLst>
  <p:sldIdLst>
    <p:sldId id="296" r:id="rId2"/>
    <p:sldId id="299" r:id="rId3"/>
    <p:sldId id="362" r:id="rId4"/>
    <p:sldId id="363" r:id="rId5"/>
    <p:sldId id="366" r:id="rId6"/>
    <p:sldId id="364" r:id="rId7"/>
    <p:sldId id="367" r:id="rId8"/>
    <p:sldId id="368" r:id="rId9"/>
    <p:sldId id="369" r:id="rId10"/>
    <p:sldId id="406" r:id="rId11"/>
    <p:sldId id="407" r:id="rId12"/>
    <p:sldId id="377" r:id="rId13"/>
    <p:sldId id="370" r:id="rId14"/>
    <p:sldId id="330" r:id="rId15"/>
    <p:sldId id="373" r:id="rId16"/>
    <p:sldId id="374" r:id="rId17"/>
    <p:sldId id="375" r:id="rId18"/>
    <p:sldId id="376" r:id="rId19"/>
    <p:sldId id="378" r:id="rId20"/>
    <p:sldId id="379" r:id="rId21"/>
    <p:sldId id="380" r:id="rId22"/>
    <p:sldId id="382" r:id="rId23"/>
    <p:sldId id="381" r:id="rId24"/>
    <p:sldId id="383" r:id="rId25"/>
    <p:sldId id="408" r:id="rId26"/>
    <p:sldId id="384" r:id="rId27"/>
    <p:sldId id="385" r:id="rId28"/>
    <p:sldId id="405" r:id="rId29"/>
    <p:sldId id="399" r:id="rId30"/>
    <p:sldId id="386" r:id="rId31"/>
    <p:sldId id="387" r:id="rId32"/>
    <p:sldId id="388" r:id="rId33"/>
    <p:sldId id="410" r:id="rId34"/>
    <p:sldId id="403" r:id="rId35"/>
    <p:sldId id="409" r:id="rId36"/>
    <p:sldId id="389" r:id="rId37"/>
    <p:sldId id="390" r:id="rId38"/>
    <p:sldId id="398" r:id="rId39"/>
    <p:sldId id="391" r:id="rId40"/>
    <p:sldId id="404" r:id="rId41"/>
    <p:sldId id="393" r:id="rId42"/>
    <p:sldId id="395" r:id="rId43"/>
    <p:sldId id="396" r:id="rId44"/>
    <p:sldId id="356" r:id="rId45"/>
    <p:sldId id="355" r:id="rId46"/>
    <p:sldId id="401" r:id="rId47"/>
    <p:sldId id="402" r:id="rId48"/>
    <p:sldId id="394" r:id="rId4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1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396"/>
    <a:srgbClr val="800000"/>
    <a:srgbClr val="0099CC"/>
    <a:srgbClr val="D6D6CE"/>
    <a:srgbClr val="767676"/>
    <a:srgbClr val="A6A6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509" autoAdjust="0"/>
    <p:restoredTop sz="67936" autoAdjust="0"/>
  </p:normalViewPr>
  <p:slideViewPr>
    <p:cSldViewPr snapToGrid="0" snapToObjects="1" showGuides="1">
      <p:cViewPr varScale="1">
        <p:scale>
          <a:sx n="53" d="100"/>
          <a:sy n="53" d="100"/>
        </p:scale>
        <p:origin x="2093" y="29"/>
      </p:cViewPr>
      <p:guideLst>
        <p:guide orient="horz" pos="2160"/>
        <p:guide pos="381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66" d="100"/>
          <a:sy n="66" d="100"/>
        </p:scale>
        <p:origin x="3134" y="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5C6497-EDD6-47B0-AECE-10B2029B03D7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2CBFE0-B0D5-45A4-8300-4D71856542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1275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90C404-CDA9-4845-B42A-2FC66BD024A1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3058B3-987A-6A45-B91C-84067A2BEF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1984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058B3-987A-6A45-B91C-84067A2BEF5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3592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058B3-987A-6A45-B91C-84067A2BEF5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1731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058B3-987A-6A45-B91C-84067A2BEF5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0742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058B3-987A-6A45-B91C-84067A2BEF5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4555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058B3-987A-6A45-B91C-84067A2BEF5F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8323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jp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jp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jp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Image Background Shi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0A963CE4-0B47-E14C-9F34-FE73C1C1A4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" t="28434" r="25845" b="9306"/>
          <a:stretch/>
        </p:blipFill>
        <p:spPr>
          <a:xfrm>
            <a:off x="-1" y="0"/>
            <a:ext cx="12192001" cy="682425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9E3BA62-8BB3-B747-9E3E-15AA957B80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80000"/>
          </a:blip>
          <a:srcRect/>
          <a:stretch/>
        </p:blipFill>
        <p:spPr>
          <a:xfrm>
            <a:off x="-2703201" y="-2649403"/>
            <a:ext cx="9640714" cy="124762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201106"/>
            <a:ext cx="3776134" cy="2387600"/>
          </a:xfrm>
        </p:spPr>
        <p:txBody>
          <a:bodyPr anchor="b">
            <a:noAutofit/>
          </a:bodyPr>
          <a:lstStyle>
            <a:lvl1pPr algn="l">
              <a:defRPr sz="4800" b="0" i="0">
                <a:solidFill>
                  <a:schemeClr val="accent1"/>
                </a:solidFill>
                <a:latin typeface="Helvetica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50580" y="3680781"/>
            <a:ext cx="3739954" cy="623598"/>
          </a:xfrm>
        </p:spPr>
        <p:txBody>
          <a:bodyPr>
            <a:noAutofit/>
          </a:bodyPr>
          <a:lstStyle>
            <a:lvl1pPr marL="0" indent="0" algn="l">
              <a:buNone/>
              <a:defRPr sz="1800" b="0" i="0">
                <a:solidFill>
                  <a:schemeClr val="tx1"/>
                </a:solidFill>
                <a:latin typeface="Helvetica" pitchFamily="2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6A5BA48-AFE1-5E44-A9C5-06E7B917E328}"/>
              </a:ext>
            </a:extLst>
          </p:cNvPr>
          <p:cNvGrpSpPr/>
          <p:nvPr userDrawn="1"/>
        </p:nvGrpSpPr>
        <p:grpSpPr>
          <a:xfrm>
            <a:off x="0" y="6395644"/>
            <a:ext cx="12192000" cy="470922"/>
            <a:chOff x="0" y="6395644"/>
            <a:chExt cx="12192000" cy="470922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80D7907-C9D3-3549-909B-0DF4C37BE507}"/>
                </a:ext>
              </a:extLst>
            </p:cNvPr>
            <p:cNvSpPr/>
            <p:nvPr userDrawn="1"/>
          </p:nvSpPr>
          <p:spPr>
            <a:xfrm>
              <a:off x="0" y="6400222"/>
              <a:ext cx="12192000" cy="466344"/>
            </a:xfrm>
            <a:prstGeom prst="rect">
              <a:avLst/>
            </a:prstGeom>
            <a:solidFill>
              <a:srgbClr val="8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b="0" i="0" dirty="0">
                <a:latin typeface="Helvetica" pitchFamily="2" charset="0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F11A4FFB-2DA6-B041-8E46-A9F639194E5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rcRect/>
            <a:stretch/>
          </p:blipFill>
          <p:spPr>
            <a:xfrm>
              <a:off x="703686" y="6407383"/>
              <a:ext cx="2094393" cy="451789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8AFD6274-0791-934D-9895-1D69E96EC51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rcRect/>
            <a:stretch/>
          </p:blipFill>
          <p:spPr>
            <a:xfrm>
              <a:off x="4110607" y="6395644"/>
              <a:ext cx="2088055" cy="462356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3874AEBB-E874-8448-8608-9D9CEE764C0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rcRect/>
            <a:stretch/>
          </p:blipFill>
          <p:spPr>
            <a:xfrm>
              <a:off x="2763387" y="6410995"/>
              <a:ext cx="2040333" cy="450968"/>
            </a:xfrm>
            <a:prstGeom prst="rect">
              <a:avLst/>
            </a:prstGeom>
          </p:spPr>
        </p:pic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AB065AF6-9149-3648-8E45-2ACA8FA07ED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6395648"/>
              <a:ext cx="12192000" cy="0"/>
            </a:xfrm>
            <a:prstGeom prst="line">
              <a:avLst/>
            </a:prstGeom>
            <a:ln w="6350">
              <a:solidFill>
                <a:srgbClr val="D6D6C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3D170052-8987-EA41-9962-ED4E6D421F6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782306" y="6509932"/>
              <a:ext cx="0" cy="250701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0B5ACAA2-15A7-A242-95F3-F25F41B673C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138031" y="6509932"/>
              <a:ext cx="0" cy="250701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C473B1-050A-A247-ADA5-767EBF55420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 i="0"/>
            </a:lvl1pPr>
          </a:lstStyle>
          <a:p>
            <a:fld id="{7DFC1CBA-4892-A140-A01E-A83B9C8F6E3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45307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 Maro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78B395A-ABD1-784B-A94A-7A6283C5448E}"/>
              </a:ext>
            </a:extLst>
          </p:cNvPr>
          <p:cNvSpPr/>
          <p:nvPr/>
        </p:nvSpPr>
        <p:spPr>
          <a:xfrm>
            <a:off x="0" y="3"/>
            <a:ext cx="12192000" cy="6865237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0" i="0" dirty="0">
              <a:latin typeface="Helvetica" pitchFamily="2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968566"/>
            <a:ext cx="10515600" cy="925510"/>
          </a:xfrm>
        </p:spPr>
        <p:txBody>
          <a:bodyPr>
            <a:normAutofit/>
          </a:bodyPr>
          <a:lstStyle>
            <a:lvl1pPr marL="0" indent="0">
              <a:buNone/>
              <a:defRPr sz="1800" b="0" i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2359716"/>
            <a:ext cx="10515600" cy="2581861"/>
          </a:xfrm>
        </p:spPr>
        <p:txBody>
          <a:bodyPr anchor="b">
            <a:normAutofit/>
          </a:bodyPr>
          <a:lstStyle>
            <a:lvl1pPr>
              <a:defRPr sz="4000" b="0" i="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7DFC1CBA-4892-A140-A01E-A83B9C8F6E3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853C0E5-BAE9-8B41-90FD-2C57873CFE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 trans="8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9427464" y="0"/>
            <a:ext cx="3836416" cy="3356864"/>
          </a:xfrm>
          <a:prstGeom prst="rect">
            <a:avLst/>
          </a:prstGeom>
        </p:spPr>
      </p:pic>
      <p:grpSp>
        <p:nvGrpSpPr>
          <p:cNvPr id="15" name="Group 14"/>
          <p:cNvGrpSpPr/>
          <p:nvPr userDrawn="1"/>
        </p:nvGrpSpPr>
        <p:grpSpPr>
          <a:xfrm>
            <a:off x="0" y="6395648"/>
            <a:ext cx="12192000" cy="470918"/>
            <a:chOff x="0" y="6395648"/>
            <a:chExt cx="12192000" cy="470918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3803185-146A-A14A-A4BF-97AB80981521}"/>
                </a:ext>
              </a:extLst>
            </p:cNvPr>
            <p:cNvSpPr/>
            <p:nvPr userDrawn="1"/>
          </p:nvSpPr>
          <p:spPr>
            <a:xfrm>
              <a:off x="0" y="6400222"/>
              <a:ext cx="12192000" cy="466344"/>
            </a:xfrm>
            <a:prstGeom prst="rect">
              <a:avLst/>
            </a:prstGeom>
            <a:solidFill>
              <a:srgbClr val="8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b="0" i="0" dirty="0">
                <a:latin typeface="Helvetica" pitchFamily="2" charset="0"/>
              </a:endParaRP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7C432EE2-7792-3845-B4F9-855AEA81B94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6395648"/>
              <a:ext cx="12192000" cy="0"/>
            </a:xfrm>
            <a:prstGeom prst="line">
              <a:avLst/>
            </a:prstGeom>
            <a:ln w="6350">
              <a:solidFill>
                <a:srgbClr val="D6D6C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01504"/>
            <a:ext cx="1438183" cy="733648"/>
          </a:xfrm>
          <a:prstGeom prst="rect">
            <a:avLst/>
          </a:prstGeom>
        </p:spPr>
      </p:pic>
      <p:sp>
        <p:nvSpPr>
          <p:cNvPr id="22" name="TextBox 21"/>
          <p:cNvSpPr txBox="1"/>
          <p:nvPr userDrawn="1"/>
        </p:nvSpPr>
        <p:spPr>
          <a:xfrm>
            <a:off x="1580225" y="6459132"/>
            <a:ext cx="3400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niansi@ust.hk</a:t>
            </a:r>
          </a:p>
        </p:txBody>
      </p:sp>
    </p:spTree>
    <p:extLst>
      <p:ext uri="{BB962C8B-B14F-4D97-AF65-F5344CB8AC3E}">
        <p14:creationId xmlns:p14="http://schemas.microsoft.com/office/powerpoint/2010/main" val="20140730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sz="3200" b="0" i="0"/>
            </a:lvl1pPr>
            <a:lvl2pPr>
              <a:defRPr sz="2800" b="0" i="0"/>
            </a:lvl2pPr>
            <a:lvl3pPr>
              <a:defRPr sz="2000" b="0" i="0"/>
            </a:lvl3pPr>
            <a:lvl4pPr>
              <a:defRPr sz="1600" b="0" i="0"/>
            </a:lvl4pPr>
            <a:lvl5pPr>
              <a:defRPr sz="1400" b="0" i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sz="3200" b="0" i="0"/>
            </a:lvl1pPr>
            <a:lvl2pPr>
              <a:defRPr sz="2800" b="0" i="0"/>
            </a:lvl2pPr>
            <a:lvl3pPr>
              <a:defRPr sz="2000" b="0" i="0"/>
            </a:lvl3pPr>
            <a:lvl4pPr>
              <a:defRPr sz="1600" b="0" i="0"/>
            </a:lvl4pPr>
            <a:lvl5pPr>
              <a:defRPr sz="1400" b="0" i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7DFC1CBA-4892-A140-A01E-A83B9C8F6E3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0603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"/>
            <a:ext cx="10515600" cy="1325563"/>
          </a:xfrm>
        </p:spPr>
        <p:txBody>
          <a:bodyPr/>
          <a:lstStyle>
            <a:lvl1pPr>
              <a:defRPr b="0" i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9789" y="1681163"/>
            <a:ext cx="5157787" cy="823912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800" b="0" i="0">
                <a:solidFill>
                  <a:srgbClr val="8000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8"/>
            <a:ext cx="5157787" cy="3400425"/>
          </a:xfrm>
        </p:spPr>
        <p:txBody>
          <a:bodyPr/>
          <a:lstStyle>
            <a:lvl1pPr>
              <a:defRPr sz="2400" b="0" i="0"/>
            </a:lvl1pPr>
            <a:lvl2pPr>
              <a:defRPr sz="2000" b="0" i="0"/>
            </a:lvl2pPr>
            <a:lvl3pPr>
              <a:defRPr sz="1800" b="0" i="0"/>
            </a:lvl3pPr>
            <a:lvl4pPr>
              <a:defRPr sz="1600" b="0" i="0"/>
            </a:lvl4pPr>
            <a:lvl5pPr>
              <a:defRPr sz="1400" b="0" i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2" y="1681163"/>
            <a:ext cx="5183188" cy="823912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800" b="0" i="0">
                <a:solidFill>
                  <a:srgbClr val="8000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8"/>
            <a:ext cx="5183188" cy="3400425"/>
          </a:xfrm>
        </p:spPr>
        <p:txBody>
          <a:bodyPr/>
          <a:lstStyle>
            <a:lvl1pPr>
              <a:defRPr sz="2400" b="0" i="0"/>
            </a:lvl1pPr>
            <a:lvl2pPr>
              <a:defRPr sz="2000" b="0" i="0"/>
            </a:lvl2pPr>
            <a:lvl3pPr>
              <a:defRPr sz="1800" b="0" i="0"/>
            </a:lvl3pPr>
            <a:lvl4pPr>
              <a:defRPr sz="1600" b="0" i="0"/>
            </a:lvl4pPr>
            <a:lvl5pPr>
              <a:defRPr sz="1400" b="0" i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7DFC1CBA-4892-A140-A01E-A83B9C8F6E3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28474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7DFC1CBA-4892-A140-A01E-A83B9C8F6E3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84286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7DFC1CBA-4892-A140-A01E-A83B9C8F6E3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76063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DCFD0A-EE5E-3E41-9808-9D111F540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7DFC1CBA-4892-A140-A01E-A83B9C8F6E3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90B90FFB-1D8E-AF4C-A20C-D4A3B8A3AA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0F7EFA50-3B63-3A4E-837C-38C854BE21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38203" y="1811867"/>
            <a:ext cx="3356036" cy="2047752"/>
          </a:xfrm>
        </p:spPr>
        <p:txBody>
          <a:bodyPr/>
          <a:lstStyle>
            <a:lvl1pPr marL="0" indent="0">
              <a:buNone/>
              <a:defRPr sz="3200" b="0" i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17E8FA33-8160-E84B-9F98-0A2BFB2A29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201" y="3995065"/>
            <a:ext cx="3356035" cy="1128713"/>
          </a:xfrm>
        </p:spPr>
        <p:txBody>
          <a:bodyPr/>
          <a:lstStyle>
            <a:lvl1pPr marL="0" indent="0">
              <a:buNone/>
              <a:defRPr sz="1600" b="0" i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17B00556-D0CC-204C-9B94-C8062981F511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xfrm>
            <a:off x="4417013" y="3995065"/>
            <a:ext cx="3357971" cy="1128713"/>
          </a:xfrm>
        </p:spPr>
        <p:txBody>
          <a:bodyPr/>
          <a:lstStyle>
            <a:lvl1pPr marL="0" indent="0">
              <a:buNone/>
              <a:defRPr sz="1600" b="0" i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42899E92-C4B9-4144-ADBA-EF18DD116823}"/>
              </a:ext>
            </a:extLst>
          </p:cNvPr>
          <p:cNvSpPr>
            <a:spLocks noGrp="1"/>
          </p:cNvSpPr>
          <p:nvPr>
            <p:ph type="body" sz="half" idx="16"/>
          </p:nvPr>
        </p:nvSpPr>
        <p:spPr>
          <a:xfrm>
            <a:off x="7995828" y="3995065"/>
            <a:ext cx="3357969" cy="1128713"/>
          </a:xfrm>
        </p:spPr>
        <p:txBody>
          <a:bodyPr/>
          <a:lstStyle>
            <a:lvl1pPr marL="0" indent="0">
              <a:buNone/>
              <a:defRPr sz="1600" b="0" i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C631A6A1-A439-A143-ABEA-DDB2D12F1818}"/>
              </a:ext>
            </a:extLst>
          </p:cNvPr>
          <p:cNvSpPr>
            <a:spLocks noGrp="1"/>
          </p:cNvSpPr>
          <p:nvPr>
            <p:ph type="pic" idx="17"/>
          </p:nvPr>
        </p:nvSpPr>
        <p:spPr>
          <a:xfrm>
            <a:off x="4417015" y="1811870"/>
            <a:ext cx="3357972" cy="2048933"/>
          </a:xfrm>
        </p:spPr>
        <p:txBody>
          <a:bodyPr/>
          <a:lstStyle>
            <a:lvl1pPr marL="0" indent="0">
              <a:buNone/>
              <a:defRPr sz="3200" b="0" i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5E8AC718-D08E-D142-ABDD-8F7BAA4AC98E}"/>
              </a:ext>
            </a:extLst>
          </p:cNvPr>
          <p:cNvSpPr>
            <a:spLocks noGrp="1"/>
          </p:cNvSpPr>
          <p:nvPr>
            <p:ph type="pic" idx="18"/>
          </p:nvPr>
        </p:nvSpPr>
        <p:spPr>
          <a:xfrm>
            <a:off x="7995827" y="1811870"/>
            <a:ext cx="3357972" cy="2048933"/>
          </a:xfrm>
        </p:spPr>
        <p:txBody>
          <a:bodyPr/>
          <a:lstStyle>
            <a:lvl1pPr marL="0" indent="0">
              <a:buNone/>
              <a:defRPr sz="3200" b="0" i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0494690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 Picture Stack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C10E13E9-A40B-8242-87D0-21EA016AAB43}"/>
              </a:ext>
            </a:extLst>
          </p:cNvPr>
          <p:cNvSpPr>
            <a:spLocks noGrp="1"/>
          </p:cNvSpPr>
          <p:nvPr>
            <p:ph type="pic" idx="16"/>
          </p:nvPr>
        </p:nvSpPr>
        <p:spPr>
          <a:xfrm>
            <a:off x="2" y="3231643"/>
            <a:ext cx="6065519" cy="3184256"/>
          </a:xfrm>
        </p:spPr>
        <p:txBody>
          <a:bodyPr/>
          <a:lstStyle>
            <a:lvl1pPr marL="0" indent="0">
              <a:buNone/>
              <a:defRPr sz="3200" b="0" i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CBE66D83-505F-514A-94A7-9B6AE6877B0C}"/>
              </a:ext>
            </a:extLst>
          </p:cNvPr>
          <p:cNvSpPr>
            <a:spLocks noGrp="1"/>
          </p:cNvSpPr>
          <p:nvPr>
            <p:ph type="pic" idx="17"/>
          </p:nvPr>
        </p:nvSpPr>
        <p:spPr>
          <a:xfrm>
            <a:off x="6126480" y="3231643"/>
            <a:ext cx="6065523" cy="3172968"/>
          </a:xfrm>
        </p:spPr>
        <p:txBody>
          <a:bodyPr/>
          <a:lstStyle>
            <a:lvl1pPr marL="0" indent="0">
              <a:buNone/>
              <a:defRPr sz="3200" b="0" i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A11E4A28-1755-3844-AD33-415D78C99D81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0" y="2"/>
            <a:ext cx="6065520" cy="3172968"/>
          </a:xfrm>
        </p:spPr>
        <p:txBody>
          <a:bodyPr/>
          <a:lstStyle>
            <a:lvl1pPr marL="0" indent="0">
              <a:buNone/>
              <a:defRPr sz="3200" b="0" i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257D2046-3B53-4544-9BDB-18F56371C74D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6126480" y="2"/>
            <a:ext cx="6065523" cy="3172968"/>
          </a:xfrm>
        </p:spPr>
        <p:txBody>
          <a:bodyPr/>
          <a:lstStyle>
            <a:lvl1pPr marL="0" indent="0">
              <a:buNone/>
              <a:defRPr sz="3200" b="0" i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9113D8F-5565-DD41-BF67-678D23803461}"/>
              </a:ext>
            </a:extLst>
          </p:cNvPr>
          <p:cNvGrpSpPr/>
          <p:nvPr userDrawn="1"/>
        </p:nvGrpSpPr>
        <p:grpSpPr>
          <a:xfrm>
            <a:off x="0" y="6395644"/>
            <a:ext cx="12192000" cy="470922"/>
            <a:chOff x="0" y="6395644"/>
            <a:chExt cx="12192000" cy="470922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3EEC998-5A27-9346-81A2-F9B3545521BA}"/>
                </a:ext>
              </a:extLst>
            </p:cNvPr>
            <p:cNvSpPr/>
            <p:nvPr userDrawn="1"/>
          </p:nvSpPr>
          <p:spPr>
            <a:xfrm>
              <a:off x="0" y="6400222"/>
              <a:ext cx="12192000" cy="466344"/>
            </a:xfrm>
            <a:prstGeom prst="rect">
              <a:avLst/>
            </a:prstGeom>
            <a:solidFill>
              <a:srgbClr val="8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b="0" i="0" dirty="0">
                <a:latin typeface="Helvetica" pitchFamily="2" charset="0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E95D0983-302A-8E44-935E-E9CF14A3B01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rcRect/>
            <a:stretch/>
          </p:blipFill>
          <p:spPr>
            <a:xfrm>
              <a:off x="703686" y="6407383"/>
              <a:ext cx="2094393" cy="451789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8015891E-6C12-7A4A-9019-596974DFB3B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rcRect/>
            <a:stretch/>
          </p:blipFill>
          <p:spPr>
            <a:xfrm>
              <a:off x="4110607" y="6395644"/>
              <a:ext cx="2088055" cy="462356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EA8CE5FE-A213-BB49-8ADF-88DBCC642A6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rcRect/>
            <a:stretch/>
          </p:blipFill>
          <p:spPr>
            <a:xfrm>
              <a:off x="2763387" y="6410995"/>
              <a:ext cx="2040333" cy="450968"/>
            </a:xfrm>
            <a:prstGeom prst="rect">
              <a:avLst/>
            </a:prstGeom>
          </p:spPr>
        </p:pic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39B5F19-F9FD-9945-B1B4-5CE6811368C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6395648"/>
              <a:ext cx="12192000" cy="0"/>
            </a:xfrm>
            <a:prstGeom prst="line">
              <a:avLst/>
            </a:prstGeom>
            <a:ln w="6350">
              <a:solidFill>
                <a:srgbClr val="D6D6C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8D948919-2B39-9F40-BEC5-4401D0782DF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782306" y="6509932"/>
              <a:ext cx="0" cy="250701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21FC6DE8-7C84-554C-B3A1-A637C6377DF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138031" y="6509932"/>
              <a:ext cx="0" cy="250701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DCFD0A-EE5E-3E41-9808-9D111F540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7DFC1CBA-4892-A140-A01E-A83B9C8F6E3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51471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Slide Grey B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B31D2FB2-72E8-654B-BDC3-440102A15E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8311896" y="0"/>
            <a:ext cx="5773549" cy="6400800"/>
            <a:chOff x="5156004" y="0"/>
            <a:chExt cx="5773549" cy="6400800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7D659737-1021-E747-89B3-76FB616933A4}"/>
                </a:ext>
              </a:extLst>
            </p:cNvPr>
            <p:cNvSpPr/>
            <p:nvPr userDrawn="1"/>
          </p:nvSpPr>
          <p:spPr>
            <a:xfrm>
              <a:off x="5303520" y="0"/>
              <a:ext cx="3732588" cy="64008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 dirty="0">
                <a:latin typeface="Helvetica" pitchFamily="2" charset="0"/>
              </a:endParaRP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942803AD-AA31-3A44-8C9A-BA97BCD301A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alphaModFix amt="15000"/>
            </a:blip>
            <a:srcRect/>
            <a:stretch/>
          </p:blipFill>
          <p:spPr>
            <a:xfrm>
              <a:off x="5156004" y="750290"/>
              <a:ext cx="5773549" cy="5051855"/>
            </a:xfrm>
            <a:prstGeom prst="rect">
              <a:avLst/>
            </a:prstGeom>
          </p:spPr>
        </p:pic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2" y="2430928"/>
            <a:ext cx="5264149" cy="1991782"/>
          </a:xfrm>
        </p:spPr>
        <p:txBody>
          <a:bodyPr>
            <a:normAutofit/>
          </a:bodyPr>
          <a:lstStyle>
            <a:lvl1pPr marL="0" indent="0">
              <a:buNone/>
              <a:defRPr sz="1800" b="0" i="0">
                <a:solidFill>
                  <a:srgbClr val="767676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7DFC1CBA-4892-A140-A01E-A83B9C8F6E3B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5" name="Group 14"/>
          <p:cNvGrpSpPr/>
          <p:nvPr userDrawn="1"/>
        </p:nvGrpSpPr>
        <p:grpSpPr>
          <a:xfrm>
            <a:off x="0" y="6395648"/>
            <a:ext cx="12192000" cy="470918"/>
            <a:chOff x="0" y="6395648"/>
            <a:chExt cx="12192000" cy="470918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3803185-146A-A14A-A4BF-97AB80981521}"/>
                </a:ext>
              </a:extLst>
            </p:cNvPr>
            <p:cNvSpPr/>
            <p:nvPr userDrawn="1"/>
          </p:nvSpPr>
          <p:spPr>
            <a:xfrm>
              <a:off x="0" y="6400222"/>
              <a:ext cx="12192000" cy="466344"/>
            </a:xfrm>
            <a:prstGeom prst="rect">
              <a:avLst/>
            </a:prstGeom>
            <a:solidFill>
              <a:srgbClr val="8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b="0" i="0" dirty="0">
                <a:latin typeface="Helvetica" pitchFamily="2" charset="0"/>
              </a:endParaRP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7C432EE2-7792-3845-B4F9-855AEA81B94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6395648"/>
              <a:ext cx="12192000" cy="0"/>
            </a:xfrm>
            <a:prstGeom prst="line">
              <a:avLst/>
            </a:prstGeom>
            <a:ln w="6350">
              <a:solidFill>
                <a:srgbClr val="D6D6C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01504"/>
            <a:ext cx="1438183" cy="733648"/>
          </a:xfrm>
          <a:prstGeom prst="rect">
            <a:avLst/>
          </a:prstGeom>
        </p:spPr>
      </p:pic>
      <p:sp>
        <p:nvSpPr>
          <p:cNvPr id="28" name="TextBox 27"/>
          <p:cNvSpPr txBox="1"/>
          <p:nvPr userDrawn="1"/>
        </p:nvSpPr>
        <p:spPr>
          <a:xfrm>
            <a:off x="1580225" y="6459132"/>
            <a:ext cx="3400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niansi@ust.hk</a:t>
            </a:r>
          </a:p>
        </p:txBody>
      </p:sp>
    </p:spTree>
    <p:extLst>
      <p:ext uri="{BB962C8B-B14F-4D97-AF65-F5344CB8AC3E}">
        <p14:creationId xmlns:p14="http://schemas.microsoft.com/office/powerpoint/2010/main" val="19606160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Slide Shiel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241B7554-0594-584B-919D-1DF1A71D1E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6995160" y="-2087105"/>
            <a:ext cx="8384488" cy="10850515"/>
            <a:chOff x="3890639" y="-2045539"/>
            <a:chExt cx="8193228" cy="10603002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C2FF98D-B38B-4E4F-A7D3-EFDE30DF1B0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alphaModFix amt="30000"/>
            </a:blip>
            <a:srcRect/>
            <a:stretch/>
          </p:blipFill>
          <p:spPr>
            <a:xfrm>
              <a:off x="3890639" y="-2045539"/>
              <a:ext cx="8193228" cy="10603002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0EA7C03-7F17-CF4E-91C2-9F463E1BDA2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15000"/>
            </a:blip>
            <a:srcRect/>
            <a:stretch/>
          </p:blipFill>
          <p:spPr>
            <a:xfrm>
              <a:off x="5173001" y="727132"/>
              <a:ext cx="5641848" cy="4936616"/>
            </a:xfrm>
            <a:prstGeom prst="rect">
              <a:avLst/>
            </a:prstGeom>
          </p:spPr>
        </p:pic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2" y="2430928"/>
            <a:ext cx="5264149" cy="1991782"/>
          </a:xfrm>
        </p:spPr>
        <p:txBody>
          <a:bodyPr>
            <a:normAutofit/>
          </a:bodyPr>
          <a:lstStyle>
            <a:lvl1pPr marL="0" indent="0">
              <a:buNone/>
              <a:defRPr sz="1800" b="0" i="0">
                <a:solidFill>
                  <a:srgbClr val="767676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7DFC1CBA-4892-A140-A01E-A83B9C8F6E3B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5" name="Group 14"/>
          <p:cNvGrpSpPr/>
          <p:nvPr userDrawn="1"/>
        </p:nvGrpSpPr>
        <p:grpSpPr>
          <a:xfrm>
            <a:off x="0" y="6395648"/>
            <a:ext cx="12192000" cy="470918"/>
            <a:chOff x="0" y="6395648"/>
            <a:chExt cx="12192000" cy="470918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3803185-146A-A14A-A4BF-97AB80981521}"/>
                </a:ext>
              </a:extLst>
            </p:cNvPr>
            <p:cNvSpPr/>
            <p:nvPr userDrawn="1"/>
          </p:nvSpPr>
          <p:spPr>
            <a:xfrm>
              <a:off x="0" y="6400222"/>
              <a:ext cx="12192000" cy="466344"/>
            </a:xfrm>
            <a:prstGeom prst="rect">
              <a:avLst/>
            </a:prstGeom>
            <a:solidFill>
              <a:srgbClr val="8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b="0" i="0" dirty="0">
                <a:latin typeface="Helvetica" pitchFamily="2" charset="0"/>
              </a:endParaRP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7C432EE2-7792-3845-B4F9-855AEA81B94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6395648"/>
              <a:ext cx="12192000" cy="0"/>
            </a:xfrm>
            <a:prstGeom prst="line">
              <a:avLst/>
            </a:prstGeom>
            <a:ln w="6350">
              <a:solidFill>
                <a:srgbClr val="D6D6C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01504"/>
            <a:ext cx="1438183" cy="733648"/>
          </a:xfrm>
          <a:prstGeom prst="rect">
            <a:avLst/>
          </a:prstGeom>
        </p:spPr>
      </p:pic>
      <p:sp>
        <p:nvSpPr>
          <p:cNvPr id="23" name="TextBox 22"/>
          <p:cNvSpPr txBox="1"/>
          <p:nvPr userDrawn="1"/>
        </p:nvSpPr>
        <p:spPr>
          <a:xfrm>
            <a:off x="1580225" y="6459132"/>
            <a:ext cx="3400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niansi@ust.hk</a:t>
            </a:r>
          </a:p>
        </p:txBody>
      </p:sp>
    </p:spTree>
    <p:extLst>
      <p:ext uri="{BB962C8B-B14F-4D97-AF65-F5344CB8AC3E}">
        <p14:creationId xmlns:p14="http://schemas.microsoft.com/office/powerpoint/2010/main" val="28126168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Slide Grey Phoenix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2" y="2430928"/>
            <a:ext cx="5264149" cy="1991782"/>
          </a:xfrm>
        </p:spPr>
        <p:txBody>
          <a:bodyPr>
            <a:normAutofit/>
          </a:bodyPr>
          <a:lstStyle>
            <a:lvl1pPr marL="0" indent="0">
              <a:buNone/>
              <a:defRPr sz="1800" b="0" i="0">
                <a:solidFill>
                  <a:srgbClr val="767676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7DFC1CBA-4892-A140-A01E-A83B9C8F6E3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1A3D350-3A11-F04D-9DBD-7AF23535D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5000"/>
          </a:blip>
          <a:srcRect/>
          <a:stretch/>
        </p:blipFill>
        <p:spPr>
          <a:xfrm>
            <a:off x="8307457" y="750290"/>
            <a:ext cx="5773549" cy="5051855"/>
          </a:xfrm>
          <a:prstGeom prst="rect">
            <a:avLst/>
          </a:prstGeom>
        </p:spPr>
      </p:pic>
      <p:grpSp>
        <p:nvGrpSpPr>
          <p:cNvPr id="18" name="Group 17"/>
          <p:cNvGrpSpPr/>
          <p:nvPr userDrawn="1"/>
        </p:nvGrpSpPr>
        <p:grpSpPr>
          <a:xfrm>
            <a:off x="0" y="6395648"/>
            <a:ext cx="12192000" cy="470918"/>
            <a:chOff x="0" y="6395648"/>
            <a:chExt cx="12192000" cy="470918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3803185-146A-A14A-A4BF-97AB80981521}"/>
                </a:ext>
              </a:extLst>
            </p:cNvPr>
            <p:cNvSpPr/>
            <p:nvPr userDrawn="1"/>
          </p:nvSpPr>
          <p:spPr>
            <a:xfrm>
              <a:off x="0" y="6400222"/>
              <a:ext cx="12192000" cy="466344"/>
            </a:xfrm>
            <a:prstGeom prst="rect">
              <a:avLst/>
            </a:prstGeom>
            <a:solidFill>
              <a:srgbClr val="8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b="0" i="0" dirty="0">
                <a:latin typeface="Helvetica" pitchFamily="2" charset="0"/>
              </a:endParaRP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7C432EE2-7792-3845-B4F9-855AEA81B94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6395648"/>
              <a:ext cx="12192000" cy="0"/>
            </a:xfrm>
            <a:prstGeom prst="line">
              <a:avLst/>
            </a:prstGeom>
            <a:ln w="6350">
              <a:solidFill>
                <a:srgbClr val="D6D6C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01504"/>
            <a:ext cx="1438183" cy="733648"/>
          </a:xfrm>
          <a:prstGeom prst="rect">
            <a:avLst/>
          </a:prstGeom>
        </p:spPr>
      </p:pic>
      <p:sp>
        <p:nvSpPr>
          <p:cNvPr id="24" name="TextBox 23"/>
          <p:cNvSpPr txBox="1"/>
          <p:nvPr userDrawn="1"/>
        </p:nvSpPr>
        <p:spPr>
          <a:xfrm>
            <a:off x="1580225" y="6459132"/>
            <a:ext cx="3400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niansi@ust.hk</a:t>
            </a:r>
          </a:p>
        </p:txBody>
      </p:sp>
    </p:spTree>
    <p:extLst>
      <p:ext uri="{BB962C8B-B14F-4D97-AF65-F5344CB8AC3E}">
        <p14:creationId xmlns:p14="http://schemas.microsoft.com/office/powerpoint/2010/main" val="11894245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Image Background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5CC0828-A75B-F849-8641-3DEDF618C8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8434" r="25845" b="9209"/>
          <a:stretch/>
        </p:blipFill>
        <p:spPr>
          <a:xfrm>
            <a:off x="-1" y="0"/>
            <a:ext cx="12192000" cy="683481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E9FA067-2C4D-C14D-A888-A679E57BB2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-15888"/>
            <a:ext cx="5306907" cy="647501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0" i="0" dirty="0">
              <a:latin typeface="Helvetica" pitchFamily="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201106"/>
            <a:ext cx="3776134" cy="2387600"/>
          </a:xfrm>
        </p:spPr>
        <p:txBody>
          <a:bodyPr anchor="b">
            <a:noAutofit/>
          </a:bodyPr>
          <a:lstStyle>
            <a:lvl1pPr algn="l">
              <a:defRPr sz="4800" b="0" i="0">
                <a:solidFill>
                  <a:schemeClr val="accent1"/>
                </a:solidFill>
                <a:latin typeface="Helvetica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50580" y="3680781"/>
            <a:ext cx="3739954" cy="623598"/>
          </a:xfrm>
        </p:spPr>
        <p:txBody>
          <a:bodyPr>
            <a:noAutofit/>
          </a:bodyPr>
          <a:lstStyle>
            <a:lvl1pPr marL="0" indent="0" algn="l">
              <a:buNone/>
              <a:defRPr sz="1800" b="0" i="0">
                <a:solidFill>
                  <a:schemeClr val="tx1"/>
                </a:solidFill>
                <a:latin typeface="Helvetica" pitchFamily="2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37163BF-3A81-2549-BBA1-DD2297BF2E61}"/>
              </a:ext>
            </a:extLst>
          </p:cNvPr>
          <p:cNvGrpSpPr/>
          <p:nvPr userDrawn="1"/>
        </p:nvGrpSpPr>
        <p:grpSpPr>
          <a:xfrm>
            <a:off x="0" y="6395644"/>
            <a:ext cx="12192000" cy="470922"/>
            <a:chOff x="0" y="6395644"/>
            <a:chExt cx="12192000" cy="470922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6AB37B8-08AE-A24D-9A15-E005CE6538B8}"/>
                </a:ext>
              </a:extLst>
            </p:cNvPr>
            <p:cNvSpPr/>
            <p:nvPr userDrawn="1"/>
          </p:nvSpPr>
          <p:spPr>
            <a:xfrm>
              <a:off x="0" y="6400222"/>
              <a:ext cx="12192000" cy="466344"/>
            </a:xfrm>
            <a:prstGeom prst="rect">
              <a:avLst/>
            </a:prstGeom>
            <a:solidFill>
              <a:srgbClr val="8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b="0" i="0" dirty="0">
                <a:latin typeface="Helvetica" pitchFamily="2" charset="0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8DDB43C-FB49-224C-8652-7BE6DDE9E0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rcRect/>
            <a:stretch/>
          </p:blipFill>
          <p:spPr>
            <a:xfrm>
              <a:off x="703686" y="6407383"/>
              <a:ext cx="2094393" cy="451789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195EF9B5-A787-EA4B-86A6-ED5B1988CF1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rcRect/>
            <a:stretch/>
          </p:blipFill>
          <p:spPr>
            <a:xfrm>
              <a:off x="4110607" y="6395644"/>
              <a:ext cx="2088055" cy="462356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EA3AF97-D04F-8F4A-8167-C306A187B0D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rcRect/>
            <a:stretch/>
          </p:blipFill>
          <p:spPr>
            <a:xfrm>
              <a:off x="2763387" y="6410995"/>
              <a:ext cx="2040333" cy="450968"/>
            </a:xfrm>
            <a:prstGeom prst="rect">
              <a:avLst/>
            </a:prstGeom>
          </p:spPr>
        </p:pic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EF1B61ED-8963-3247-B88B-7C128694B70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6395648"/>
              <a:ext cx="12192000" cy="0"/>
            </a:xfrm>
            <a:prstGeom prst="line">
              <a:avLst/>
            </a:prstGeom>
            <a:ln w="6350">
              <a:solidFill>
                <a:srgbClr val="D6D6C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3BB634E0-223B-8C43-8FCE-13571079D93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782306" y="6509932"/>
              <a:ext cx="0" cy="250701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31340C4-4637-9544-AD35-26F6763C725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138031" y="6509932"/>
              <a:ext cx="0" cy="250701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Slide Number Placeholder 3">
            <a:extLst>
              <a:ext uri="{FF2B5EF4-FFF2-40B4-BE49-F238E27FC236}">
                <a16:creationId xmlns:a16="http://schemas.microsoft.com/office/drawing/2014/main" id="{00C56AA3-E32C-0E48-BEC1-1F1FE93DB4C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10601" y="6459132"/>
            <a:ext cx="3432387" cy="365125"/>
          </a:xfrm>
        </p:spPr>
        <p:txBody>
          <a:bodyPr/>
          <a:lstStyle>
            <a:lvl1pPr>
              <a:defRPr b="0" i="0"/>
            </a:lvl1pPr>
          </a:lstStyle>
          <a:p>
            <a:fld id="{7DFC1CBA-4892-A140-A01E-A83B9C8F6E3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04386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Slide Dark Greyston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C6DDAAFD-B28B-B347-8A93-5F44BAFD35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8311896" y="0"/>
            <a:ext cx="5773549" cy="6400800"/>
            <a:chOff x="5156004" y="0"/>
            <a:chExt cx="5773549" cy="640080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394388C-76E0-6545-A3AB-12CBFD8DCF09}"/>
                </a:ext>
              </a:extLst>
            </p:cNvPr>
            <p:cNvSpPr/>
            <p:nvPr userDrawn="1"/>
          </p:nvSpPr>
          <p:spPr>
            <a:xfrm>
              <a:off x="5303520" y="0"/>
              <a:ext cx="3732588" cy="6400800"/>
            </a:xfrm>
            <a:prstGeom prst="rect">
              <a:avLst/>
            </a:prstGeom>
            <a:solidFill>
              <a:srgbClr val="A6A6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 dirty="0">
                <a:latin typeface="Helvetica" pitchFamily="2" charset="0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722082E-E1DF-634A-A836-3F5F10A936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alphaModFix amt="30000"/>
            </a:blip>
            <a:srcRect/>
            <a:stretch/>
          </p:blipFill>
          <p:spPr>
            <a:xfrm>
              <a:off x="5156004" y="750290"/>
              <a:ext cx="5773549" cy="5051855"/>
            </a:xfrm>
            <a:prstGeom prst="rect">
              <a:avLst/>
            </a:prstGeom>
          </p:spPr>
        </p:pic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2" y="2430928"/>
            <a:ext cx="5264149" cy="1991782"/>
          </a:xfrm>
        </p:spPr>
        <p:txBody>
          <a:bodyPr>
            <a:normAutofit/>
          </a:bodyPr>
          <a:lstStyle>
            <a:lvl1pPr marL="0" indent="0">
              <a:buNone/>
              <a:defRPr sz="1800" b="0" i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7DFC1CBA-4892-A140-A01E-A83B9C8F6E3B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0" y="6395648"/>
            <a:ext cx="12192000" cy="470918"/>
            <a:chOff x="0" y="6395648"/>
            <a:chExt cx="12192000" cy="470918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3803185-146A-A14A-A4BF-97AB80981521}"/>
                </a:ext>
              </a:extLst>
            </p:cNvPr>
            <p:cNvSpPr/>
            <p:nvPr userDrawn="1"/>
          </p:nvSpPr>
          <p:spPr>
            <a:xfrm>
              <a:off x="0" y="6400222"/>
              <a:ext cx="12192000" cy="466344"/>
            </a:xfrm>
            <a:prstGeom prst="rect">
              <a:avLst/>
            </a:prstGeom>
            <a:solidFill>
              <a:srgbClr val="8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b="0" i="0" dirty="0">
                <a:latin typeface="Helvetica" pitchFamily="2" charset="0"/>
              </a:endParaRP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7C432EE2-7792-3845-B4F9-855AEA81B94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6395648"/>
              <a:ext cx="12192000" cy="0"/>
            </a:xfrm>
            <a:prstGeom prst="line">
              <a:avLst/>
            </a:prstGeom>
            <a:ln w="6350">
              <a:solidFill>
                <a:srgbClr val="D6D6C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01504"/>
            <a:ext cx="1438183" cy="733648"/>
          </a:xfrm>
          <a:prstGeom prst="rect">
            <a:avLst/>
          </a:prstGeom>
        </p:spPr>
      </p:pic>
      <p:sp>
        <p:nvSpPr>
          <p:cNvPr id="25" name="TextBox 24"/>
          <p:cNvSpPr txBox="1"/>
          <p:nvPr userDrawn="1"/>
        </p:nvSpPr>
        <p:spPr>
          <a:xfrm>
            <a:off x="1580225" y="6459132"/>
            <a:ext cx="3400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niansi@ust.hk</a:t>
            </a:r>
          </a:p>
        </p:txBody>
      </p:sp>
    </p:spTree>
    <p:extLst>
      <p:ext uri="{BB962C8B-B14F-4D97-AF65-F5344CB8AC3E}">
        <p14:creationId xmlns:p14="http://schemas.microsoft.com/office/powerpoint/2010/main" val="20867281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Grey Shiel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14DE7D81-13B8-AF4E-B872-344D1FDA5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6995160" y="-2087105"/>
            <a:ext cx="8384488" cy="10850515"/>
            <a:chOff x="3890639" y="-2045539"/>
            <a:chExt cx="8193228" cy="10603002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DB044032-08FC-B844-88A8-08FDA25149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alphaModFix amt="30000"/>
            </a:blip>
            <a:srcRect/>
            <a:stretch/>
          </p:blipFill>
          <p:spPr>
            <a:xfrm>
              <a:off x="3890639" y="-2045539"/>
              <a:ext cx="8193228" cy="10603002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B5DAE276-DC3F-7F4D-8C26-D2C187FF26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15000"/>
            </a:blip>
            <a:srcRect/>
            <a:stretch/>
          </p:blipFill>
          <p:spPr>
            <a:xfrm>
              <a:off x="5173001" y="727132"/>
              <a:ext cx="5641848" cy="4936616"/>
            </a:xfrm>
            <a:prstGeom prst="rect">
              <a:avLst/>
            </a:prstGeom>
          </p:spPr>
        </p:pic>
      </p:grpSp>
      <p:sp>
        <p:nvSpPr>
          <p:cNvPr id="9" name="Title 1">
            <a:extLst>
              <a:ext uri="{FF2B5EF4-FFF2-40B4-BE49-F238E27FC236}">
                <a16:creationId xmlns:a16="http://schemas.microsoft.com/office/drawing/2014/main" id="{D9CD9831-3B3C-754B-A7A8-952190E4C5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1201106"/>
            <a:ext cx="5583936" cy="2387600"/>
          </a:xfrm>
        </p:spPr>
        <p:txBody>
          <a:bodyPr anchor="b">
            <a:normAutofit/>
          </a:bodyPr>
          <a:lstStyle>
            <a:lvl1pPr algn="l">
              <a:defRPr sz="4800" b="0" i="0">
                <a:solidFill>
                  <a:schemeClr val="accent1"/>
                </a:solidFill>
                <a:latin typeface="Helvetica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16BDA11F-C7EA-8E41-AB78-A68AE2718A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50579" y="3680781"/>
            <a:ext cx="5551823" cy="623598"/>
          </a:xfrm>
        </p:spPr>
        <p:txBody>
          <a:bodyPr>
            <a:normAutofit/>
          </a:bodyPr>
          <a:lstStyle>
            <a:lvl1pPr marL="0" indent="0" algn="l">
              <a:buNone/>
              <a:defRPr sz="1800" b="0" i="0">
                <a:solidFill>
                  <a:schemeClr val="tx2"/>
                </a:solidFill>
                <a:latin typeface="Helvetica" pitchFamily="2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grpSp>
        <p:nvGrpSpPr>
          <p:cNvPr id="35" name="Group 34"/>
          <p:cNvGrpSpPr/>
          <p:nvPr userDrawn="1"/>
        </p:nvGrpSpPr>
        <p:grpSpPr>
          <a:xfrm>
            <a:off x="0" y="6395648"/>
            <a:ext cx="12192000" cy="470918"/>
            <a:chOff x="0" y="6395648"/>
            <a:chExt cx="12192000" cy="470918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33803185-146A-A14A-A4BF-97AB80981521}"/>
                </a:ext>
              </a:extLst>
            </p:cNvPr>
            <p:cNvSpPr/>
            <p:nvPr userDrawn="1"/>
          </p:nvSpPr>
          <p:spPr>
            <a:xfrm>
              <a:off x="0" y="6400222"/>
              <a:ext cx="12192000" cy="466344"/>
            </a:xfrm>
            <a:prstGeom prst="rect">
              <a:avLst/>
            </a:prstGeom>
            <a:solidFill>
              <a:srgbClr val="8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b="0" i="0" dirty="0">
                <a:latin typeface="Helvetica" pitchFamily="2" charset="0"/>
              </a:endParaRPr>
            </a:p>
          </p:txBody>
        </p: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7C432EE2-7792-3845-B4F9-855AEA81B94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6395648"/>
              <a:ext cx="12192000" cy="0"/>
            </a:xfrm>
            <a:prstGeom prst="line">
              <a:avLst/>
            </a:prstGeom>
            <a:ln w="6350">
              <a:solidFill>
                <a:srgbClr val="D6D6C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01504"/>
            <a:ext cx="1438183" cy="733648"/>
          </a:xfrm>
          <a:prstGeom prst="rect">
            <a:avLst/>
          </a:prstGeom>
        </p:spPr>
      </p:pic>
      <p:sp>
        <p:nvSpPr>
          <p:cNvPr id="39" name="TextBox 38"/>
          <p:cNvSpPr txBox="1"/>
          <p:nvPr userDrawn="1"/>
        </p:nvSpPr>
        <p:spPr>
          <a:xfrm>
            <a:off x="1580225" y="6459132"/>
            <a:ext cx="3400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niansi@ust.hk</a:t>
            </a:r>
          </a:p>
        </p:txBody>
      </p:sp>
    </p:spTree>
    <p:extLst>
      <p:ext uri="{BB962C8B-B14F-4D97-AF65-F5344CB8AC3E}">
        <p14:creationId xmlns:p14="http://schemas.microsoft.com/office/powerpoint/2010/main" val="34543228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Grey Phoenix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B5DAE276-DC3F-7F4D-8C26-D2C187FF26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5000"/>
          </a:blip>
          <a:srcRect/>
          <a:stretch/>
        </p:blipFill>
        <p:spPr>
          <a:xfrm>
            <a:off x="8307457" y="750290"/>
            <a:ext cx="5773549" cy="5051855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D9CD9831-3B3C-754B-A7A8-952190E4C5A3}"/>
              </a:ext>
            </a:extLst>
          </p:cNvPr>
          <p:cNvSpPr>
            <a:spLocks noGrp="1"/>
          </p:cNvSpPr>
          <p:nvPr userDrawn="1">
            <p:ph type="ctrTitle"/>
          </p:nvPr>
        </p:nvSpPr>
        <p:spPr>
          <a:xfrm>
            <a:off x="914400" y="1201106"/>
            <a:ext cx="5583936" cy="2387600"/>
          </a:xfrm>
        </p:spPr>
        <p:txBody>
          <a:bodyPr anchor="b">
            <a:normAutofit/>
          </a:bodyPr>
          <a:lstStyle>
            <a:lvl1pPr algn="l">
              <a:defRPr sz="4800" b="0" i="0">
                <a:solidFill>
                  <a:schemeClr val="accent1"/>
                </a:solidFill>
                <a:latin typeface="Helvetica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16BDA11F-C7EA-8E41-AB78-A68AE2718AE7}"/>
              </a:ext>
            </a:extLst>
          </p:cNvPr>
          <p:cNvSpPr>
            <a:spLocks noGrp="1"/>
          </p:cNvSpPr>
          <p:nvPr userDrawn="1">
            <p:ph type="subTitle" idx="1"/>
          </p:nvPr>
        </p:nvSpPr>
        <p:spPr>
          <a:xfrm>
            <a:off x="950579" y="3680781"/>
            <a:ext cx="5551823" cy="623598"/>
          </a:xfrm>
        </p:spPr>
        <p:txBody>
          <a:bodyPr>
            <a:normAutofit/>
          </a:bodyPr>
          <a:lstStyle>
            <a:lvl1pPr marL="0" indent="0" algn="l">
              <a:buNone/>
              <a:defRPr sz="1800" b="0" i="0">
                <a:solidFill>
                  <a:schemeClr val="tx2"/>
                </a:solidFill>
                <a:latin typeface="Helvetica" pitchFamily="2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0" y="6395648"/>
            <a:ext cx="12192000" cy="470918"/>
            <a:chOff x="0" y="6395648"/>
            <a:chExt cx="12192000" cy="470918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3803185-146A-A14A-A4BF-97AB80981521}"/>
                </a:ext>
              </a:extLst>
            </p:cNvPr>
            <p:cNvSpPr/>
            <p:nvPr userDrawn="1"/>
          </p:nvSpPr>
          <p:spPr>
            <a:xfrm>
              <a:off x="0" y="6400222"/>
              <a:ext cx="12192000" cy="466344"/>
            </a:xfrm>
            <a:prstGeom prst="rect">
              <a:avLst/>
            </a:prstGeom>
            <a:solidFill>
              <a:srgbClr val="8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b="0" i="0" dirty="0">
                <a:latin typeface="Helvetica" pitchFamily="2" charset="0"/>
              </a:endParaRP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7C432EE2-7792-3845-B4F9-855AEA81B94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6395648"/>
              <a:ext cx="12192000" cy="0"/>
            </a:xfrm>
            <a:prstGeom prst="line">
              <a:avLst/>
            </a:prstGeom>
            <a:ln w="6350">
              <a:solidFill>
                <a:srgbClr val="D6D6C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01504"/>
            <a:ext cx="1438183" cy="733648"/>
          </a:xfrm>
          <a:prstGeom prst="rect">
            <a:avLst/>
          </a:prstGeom>
        </p:spPr>
      </p:pic>
      <p:sp>
        <p:nvSpPr>
          <p:cNvPr id="20" name="TextBox 19"/>
          <p:cNvSpPr txBox="1"/>
          <p:nvPr userDrawn="1"/>
        </p:nvSpPr>
        <p:spPr>
          <a:xfrm>
            <a:off x="1580225" y="6459132"/>
            <a:ext cx="3400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niansi@ust.hk</a:t>
            </a:r>
          </a:p>
        </p:txBody>
      </p:sp>
    </p:spTree>
    <p:extLst>
      <p:ext uri="{BB962C8B-B14F-4D97-AF65-F5344CB8AC3E}">
        <p14:creationId xmlns:p14="http://schemas.microsoft.com/office/powerpoint/2010/main" val="37020398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Grey B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5416ABD3-B0FF-3B4C-8FD0-7EFA695246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8311896" y="0"/>
            <a:ext cx="5773549" cy="6400800"/>
            <a:chOff x="5156004" y="0"/>
            <a:chExt cx="5773549" cy="6400800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37F6E9A7-0B96-9A45-BE03-B02DAC131566}"/>
                </a:ext>
              </a:extLst>
            </p:cNvPr>
            <p:cNvSpPr/>
            <p:nvPr userDrawn="1"/>
          </p:nvSpPr>
          <p:spPr>
            <a:xfrm>
              <a:off x="5303520" y="0"/>
              <a:ext cx="3840480" cy="64008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 dirty="0">
                <a:latin typeface="Helvetica" pitchFamily="2" charset="0"/>
              </a:endParaRPr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1CCBEB3A-B9C1-834D-8C72-39DBB301062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alphaModFix amt="15000"/>
            </a:blip>
            <a:srcRect/>
            <a:stretch/>
          </p:blipFill>
          <p:spPr>
            <a:xfrm>
              <a:off x="5156004" y="750290"/>
              <a:ext cx="5773549" cy="5051855"/>
            </a:xfrm>
            <a:prstGeom prst="rect">
              <a:avLst/>
            </a:prstGeom>
          </p:spPr>
        </p:pic>
      </p:grpSp>
      <p:sp>
        <p:nvSpPr>
          <p:cNvPr id="13" name="Title 1">
            <a:extLst>
              <a:ext uri="{FF2B5EF4-FFF2-40B4-BE49-F238E27FC236}">
                <a16:creationId xmlns:a16="http://schemas.microsoft.com/office/drawing/2014/main" id="{92991CA0-39EA-1545-AEF0-B75C5CE476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1201106"/>
            <a:ext cx="5583936" cy="2387600"/>
          </a:xfrm>
        </p:spPr>
        <p:txBody>
          <a:bodyPr anchor="b">
            <a:normAutofit/>
          </a:bodyPr>
          <a:lstStyle>
            <a:lvl1pPr algn="l">
              <a:defRPr sz="4800" b="0" i="0">
                <a:solidFill>
                  <a:schemeClr val="accent1"/>
                </a:solidFill>
                <a:latin typeface="Helvetica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71327F5D-F3C8-B04A-BB58-B93516C9BA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50579" y="3680781"/>
            <a:ext cx="5551823" cy="623598"/>
          </a:xfrm>
        </p:spPr>
        <p:txBody>
          <a:bodyPr>
            <a:normAutofit/>
          </a:bodyPr>
          <a:lstStyle>
            <a:lvl1pPr marL="0" indent="0" algn="l">
              <a:buNone/>
              <a:defRPr sz="1800" b="0" i="0">
                <a:solidFill>
                  <a:schemeClr val="tx2"/>
                </a:solidFill>
                <a:latin typeface="Helvetica" pitchFamily="2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grpSp>
        <p:nvGrpSpPr>
          <p:cNvPr id="15" name="Group 14"/>
          <p:cNvGrpSpPr/>
          <p:nvPr userDrawn="1"/>
        </p:nvGrpSpPr>
        <p:grpSpPr>
          <a:xfrm>
            <a:off x="0" y="6395648"/>
            <a:ext cx="12192000" cy="470918"/>
            <a:chOff x="0" y="6395648"/>
            <a:chExt cx="12192000" cy="470918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3803185-146A-A14A-A4BF-97AB80981521}"/>
                </a:ext>
              </a:extLst>
            </p:cNvPr>
            <p:cNvSpPr/>
            <p:nvPr userDrawn="1"/>
          </p:nvSpPr>
          <p:spPr>
            <a:xfrm>
              <a:off x="0" y="6400222"/>
              <a:ext cx="12192000" cy="466344"/>
            </a:xfrm>
            <a:prstGeom prst="rect">
              <a:avLst/>
            </a:prstGeom>
            <a:solidFill>
              <a:srgbClr val="8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b="0" i="0" dirty="0">
                <a:latin typeface="Helvetica" pitchFamily="2" charset="0"/>
              </a:endParaRP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7C432EE2-7792-3845-B4F9-855AEA81B94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6395648"/>
              <a:ext cx="12192000" cy="0"/>
            </a:xfrm>
            <a:prstGeom prst="line">
              <a:avLst/>
            </a:prstGeom>
            <a:ln w="6350">
              <a:solidFill>
                <a:srgbClr val="D6D6C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01504"/>
            <a:ext cx="1438183" cy="733648"/>
          </a:xfrm>
          <a:prstGeom prst="rect">
            <a:avLst/>
          </a:prstGeom>
        </p:spPr>
      </p:pic>
      <p:sp>
        <p:nvSpPr>
          <p:cNvPr id="25" name="TextBox 24"/>
          <p:cNvSpPr txBox="1"/>
          <p:nvPr userDrawn="1"/>
        </p:nvSpPr>
        <p:spPr>
          <a:xfrm>
            <a:off x="1580225" y="6459132"/>
            <a:ext cx="3400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niansi@ust.hk</a:t>
            </a:r>
          </a:p>
        </p:txBody>
      </p:sp>
    </p:spTree>
    <p:extLst>
      <p:ext uri="{BB962C8B-B14F-4D97-AF65-F5344CB8AC3E}">
        <p14:creationId xmlns:p14="http://schemas.microsoft.com/office/powerpoint/2010/main" val="38120903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Dark Greyston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FCE658D9-D054-3F4C-A92D-31C5870254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8311896" y="0"/>
            <a:ext cx="5773549" cy="6400800"/>
            <a:chOff x="5156004" y="0"/>
            <a:chExt cx="5773549" cy="640080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21968A1-5801-1E42-B6BA-F3BB96E0DF89}"/>
                </a:ext>
              </a:extLst>
            </p:cNvPr>
            <p:cNvSpPr/>
            <p:nvPr userDrawn="1"/>
          </p:nvSpPr>
          <p:spPr>
            <a:xfrm>
              <a:off x="5303520" y="0"/>
              <a:ext cx="3732588" cy="6400800"/>
            </a:xfrm>
            <a:prstGeom prst="rect">
              <a:avLst/>
            </a:prstGeom>
            <a:solidFill>
              <a:srgbClr val="A6A6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 dirty="0">
                <a:latin typeface="Helvetica" pitchFamily="2" charset="0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0FE511D-5816-794B-A1B8-B5C1A62FA9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alphaModFix amt="30000"/>
            </a:blip>
            <a:srcRect/>
            <a:stretch/>
          </p:blipFill>
          <p:spPr>
            <a:xfrm>
              <a:off x="5156004" y="749809"/>
              <a:ext cx="5773549" cy="5051855"/>
            </a:xfrm>
            <a:prstGeom prst="rect">
              <a:avLst/>
            </a:prstGeom>
          </p:spPr>
        </p:pic>
      </p:grpSp>
      <p:sp>
        <p:nvSpPr>
          <p:cNvPr id="13" name="Title 1">
            <a:extLst>
              <a:ext uri="{FF2B5EF4-FFF2-40B4-BE49-F238E27FC236}">
                <a16:creationId xmlns:a16="http://schemas.microsoft.com/office/drawing/2014/main" id="{BA048696-EA6C-704F-9DD8-BBC1BBCE22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1201106"/>
            <a:ext cx="5583936" cy="2387600"/>
          </a:xfrm>
        </p:spPr>
        <p:txBody>
          <a:bodyPr anchor="b">
            <a:normAutofit/>
          </a:bodyPr>
          <a:lstStyle>
            <a:lvl1pPr algn="l">
              <a:defRPr sz="4800" b="0" i="0">
                <a:solidFill>
                  <a:schemeClr val="bg1"/>
                </a:solidFill>
                <a:latin typeface="Helvetica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3D550AB-4267-2745-B8A7-471587897BC8}"/>
              </a:ext>
            </a:extLst>
          </p:cNvPr>
          <p:cNvGrpSpPr/>
          <p:nvPr userDrawn="1"/>
        </p:nvGrpSpPr>
        <p:grpSpPr>
          <a:xfrm>
            <a:off x="0" y="6395644"/>
            <a:ext cx="12192000" cy="470922"/>
            <a:chOff x="0" y="6395644"/>
            <a:chExt cx="12192000" cy="470922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BA9218E-908A-5D45-ADBF-342BC22CD9DD}"/>
                </a:ext>
              </a:extLst>
            </p:cNvPr>
            <p:cNvSpPr/>
            <p:nvPr userDrawn="1"/>
          </p:nvSpPr>
          <p:spPr>
            <a:xfrm>
              <a:off x="0" y="6400222"/>
              <a:ext cx="12192000" cy="466344"/>
            </a:xfrm>
            <a:prstGeom prst="rect">
              <a:avLst/>
            </a:prstGeom>
            <a:solidFill>
              <a:srgbClr val="8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b="0" i="0" dirty="0">
                <a:latin typeface="Helvetica" pitchFamily="2" charset="0"/>
              </a:endParaRP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CC6B51FA-8094-1142-B844-02A6D5A91EA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rcRect/>
            <a:stretch/>
          </p:blipFill>
          <p:spPr>
            <a:xfrm>
              <a:off x="703686" y="6407383"/>
              <a:ext cx="2094393" cy="451789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2FBCE1E5-92F9-E440-A62D-5E61D450F2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rcRect/>
            <a:stretch/>
          </p:blipFill>
          <p:spPr>
            <a:xfrm>
              <a:off x="4110607" y="6395644"/>
              <a:ext cx="2088055" cy="462356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6FDEA80A-CA0F-2D4E-A557-B300352C552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rcRect/>
            <a:stretch/>
          </p:blipFill>
          <p:spPr>
            <a:xfrm>
              <a:off x="2763387" y="6410995"/>
              <a:ext cx="2040333" cy="450968"/>
            </a:xfrm>
            <a:prstGeom prst="rect">
              <a:avLst/>
            </a:prstGeom>
          </p:spPr>
        </p:pic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0EA4C7F4-A86F-4345-824D-93F8B6A11CE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6395648"/>
              <a:ext cx="12192000" cy="0"/>
            </a:xfrm>
            <a:prstGeom prst="line">
              <a:avLst/>
            </a:prstGeom>
            <a:ln w="6350">
              <a:solidFill>
                <a:srgbClr val="D6D6C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A2C5A06C-3A86-1544-AE26-F096D3B7EB2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782306" y="6509932"/>
              <a:ext cx="0" cy="250701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70AF234B-1982-6E49-A62B-987E45B9F55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138031" y="6509932"/>
              <a:ext cx="0" cy="250701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Subtitle 2">
            <a:extLst>
              <a:ext uri="{FF2B5EF4-FFF2-40B4-BE49-F238E27FC236}">
                <a16:creationId xmlns:a16="http://schemas.microsoft.com/office/drawing/2014/main" id="{273C311C-0F83-4F4C-B006-EF4884A4D7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50579" y="3680781"/>
            <a:ext cx="5551823" cy="623598"/>
          </a:xfrm>
        </p:spPr>
        <p:txBody>
          <a:bodyPr>
            <a:normAutofit/>
          </a:bodyPr>
          <a:lstStyle>
            <a:lvl1pPr marL="0" indent="0" algn="l">
              <a:buNone/>
              <a:defRPr sz="1800" b="0" i="0">
                <a:solidFill>
                  <a:schemeClr val="bg1"/>
                </a:solidFill>
                <a:latin typeface="Helvetica" pitchFamily="2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500489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3200" b="0" i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 sz="2800" b="0" i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2000" b="0" i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b="0" i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1600" b="0" i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7DFC1CBA-4892-A140-A01E-A83B9C8F6E3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5927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 Light Greyston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2359716"/>
            <a:ext cx="10515600" cy="2581861"/>
          </a:xfrm>
        </p:spPr>
        <p:txBody>
          <a:bodyPr anchor="b">
            <a:normAutofit/>
          </a:bodyPr>
          <a:lstStyle>
            <a:lvl1pPr>
              <a:defRPr sz="4000" b="0" i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968566"/>
            <a:ext cx="10515600" cy="925510"/>
          </a:xfrm>
        </p:spPr>
        <p:txBody>
          <a:bodyPr>
            <a:normAutofit/>
          </a:bodyPr>
          <a:lstStyle>
            <a:lvl1pPr marL="0" indent="0">
              <a:buNone/>
              <a:defRPr sz="1800" b="0" i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7DFC1CBA-4892-A140-A01E-A83B9C8F6E3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89CD69E-4FBE-784C-A603-C5046E41FB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5000"/>
          </a:blip>
          <a:srcRect/>
          <a:stretch/>
        </p:blipFill>
        <p:spPr>
          <a:xfrm>
            <a:off x="9427464" y="0"/>
            <a:ext cx="3836416" cy="3356864"/>
          </a:xfrm>
          <a:prstGeom prst="rect">
            <a:avLst/>
          </a:prstGeom>
        </p:spPr>
      </p:pic>
      <p:grpSp>
        <p:nvGrpSpPr>
          <p:cNvPr id="17" name="Group 16"/>
          <p:cNvGrpSpPr/>
          <p:nvPr userDrawn="1"/>
        </p:nvGrpSpPr>
        <p:grpSpPr>
          <a:xfrm>
            <a:off x="0" y="6395648"/>
            <a:ext cx="12192000" cy="470918"/>
            <a:chOff x="0" y="6395648"/>
            <a:chExt cx="12192000" cy="470918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3803185-146A-A14A-A4BF-97AB80981521}"/>
                </a:ext>
              </a:extLst>
            </p:cNvPr>
            <p:cNvSpPr/>
            <p:nvPr userDrawn="1"/>
          </p:nvSpPr>
          <p:spPr>
            <a:xfrm>
              <a:off x="0" y="6400222"/>
              <a:ext cx="12192000" cy="466344"/>
            </a:xfrm>
            <a:prstGeom prst="rect">
              <a:avLst/>
            </a:prstGeom>
            <a:solidFill>
              <a:srgbClr val="8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b="0" i="0" dirty="0">
                <a:latin typeface="Helvetica" pitchFamily="2" charset="0"/>
              </a:endParaRPr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7C432EE2-7792-3845-B4F9-855AEA81B94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6395648"/>
              <a:ext cx="12192000" cy="0"/>
            </a:xfrm>
            <a:prstGeom prst="line">
              <a:avLst/>
            </a:prstGeom>
            <a:ln w="6350">
              <a:solidFill>
                <a:srgbClr val="D6D6C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01504"/>
            <a:ext cx="1438183" cy="733648"/>
          </a:xfrm>
          <a:prstGeom prst="rect">
            <a:avLst/>
          </a:prstGeom>
        </p:spPr>
      </p:pic>
      <p:sp>
        <p:nvSpPr>
          <p:cNvPr id="24" name="TextBox 23"/>
          <p:cNvSpPr txBox="1"/>
          <p:nvPr userDrawn="1"/>
        </p:nvSpPr>
        <p:spPr>
          <a:xfrm>
            <a:off x="1580225" y="6459132"/>
            <a:ext cx="3400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niansi@ust.hk</a:t>
            </a:r>
          </a:p>
        </p:txBody>
      </p:sp>
    </p:spTree>
    <p:extLst>
      <p:ext uri="{BB962C8B-B14F-4D97-AF65-F5344CB8AC3E}">
        <p14:creationId xmlns:p14="http://schemas.microsoft.com/office/powerpoint/2010/main" val="10510071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968566"/>
            <a:ext cx="10515600" cy="925510"/>
          </a:xfrm>
        </p:spPr>
        <p:txBody>
          <a:bodyPr>
            <a:normAutofit/>
          </a:bodyPr>
          <a:lstStyle>
            <a:lvl1pPr marL="0" indent="0">
              <a:buNone/>
              <a:defRPr sz="1800" b="0" i="0">
                <a:solidFill>
                  <a:srgbClr val="767676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2359716"/>
            <a:ext cx="10515600" cy="2581861"/>
          </a:xfrm>
        </p:spPr>
        <p:txBody>
          <a:bodyPr anchor="b">
            <a:normAutofit/>
          </a:bodyPr>
          <a:lstStyle>
            <a:lvl1pPr>
              <a:defRPr sz="4000" b="0" i="0">
                <a:solidFill>
                  <a:srgbClr val="8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7DFC1CBA-4892-A140-A01E-A83B9C8F6E3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2C294E9-685F-4941-9BB0-F4B17776BC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0000"/>
          </a:blip>
          <a:srcRect/>
          <a:stretch/>
        </p:blipFill>
        <p:spPr>
          <a:xfrm>
            <a:off x="9429243" y="0"/>
            <a:ext cx="3836416" cy="3356864"/>
          </a:xfrm>
          <a:prstGeom prst="rect">
            <a:avLst/>
          </a:prstGeom>
        </p:spPr>
      </p:pic>
      <p:grpSp>
        <p:nvGrpSpPr>
          <p:cNvPr id="14" name="Group 13"/>
          <p:cNvGrpSpPr/>
          <p:nvPr userDrawn="1"/>
        </p:nvGrpSpPr>
        <p:grpSpPr>
          <a:xfrm>
            <a:off x="0" y="6395648"/>
            <a:ext cx="12192000" cy="470918"/>
            <a:chOff x="0" y="6395648"/>
            <a:chExt cx="12192000" cy="470918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3803185-146A-A14A-A4BF-97AB80981521}"/>
                </a:ext>
              </a:extLst>
            </p:cNvPr>
            <p:cNvSpPr/>
            <p:nvPr userDrawn="1"/>
          </p:nvSpPr>
          <p:spPr>
            <a:xfrm>
              <a:off x="0" y="6400222"/>
              <a:ext cx="12192000" cy="466344"/>
            </a:xfrm>
            <a:prstGeom prst="rect">
              <a:avLst/>
            </a:prstGeom>
            <a:solidFill>
              <a:srgbClr val="8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b="0" i="0" dirty="0">
                <a:latin typeface="Helvetica" pitchFamily="2" charset="0"/>
              </a:endParaRP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7C432EE2-7792-3845-B4F9-855AEA81B94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6395648"/>
              <a:ext cx="12192000" cy="0"/>
            </a:xfrm>
            <a:prstGeom prst="line">
              <a:avLst/>
            </a:prstGeom>
            <a:ln w="6350">
              <a:solidFill>
                <a:srgbClr val="D6D6C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01504"/>
            <a:ext cx="1438183" cy="733648"/>
          </a:xfrm>
          <a:prstGeom prst="rect">
            <a:avLst/>
          </a:prstGeom>
        </p:spPr>
      </p:pic>
      <p:sp>
        <p:nvSpPr>
          <p:cNvPr id="20" name="TextBox 19"/>
          <p:cNvSpPr txBox="1"/>
          <p:nvPr userDrawn="1"/>
        </p:nvSpPr>
        <p:spPr>
          <a:xfrm>
            <a:off x="1580225" y="6459132"/>
            <a:ext cx="3400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niansi@ust.hk</a:t>
            </a:r>
          </a:p>
        </p:txBody>
      </p:sp>
    </p:spTree>
    <p:extLst>
      <p:ext uri="{BB962C8B-B14F-4D97-AF65-F5344CB8AC3E}">
        <p14:creationId xmlns:p14="http://schemas.microsoft.com/office/powerpoint/2010/main" val="3230935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 userDrawn="1"/>
        </p:nvGrpSpPr>
        <p:grpSpPr>
          <a:xfrm>
            <a:off x="0" y="6395648"/>
            <a:ext cx="12192000" cy="470918"/>
            <a:chOff x="0" y="6395648"/>
            <a:chExt cx="12192000" cy="47091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3803185-146A-A14A-A4BF-97AB80981521}"/>
                </a:ext>
              </a:extLst>
            </p:cNvPr>
            <p:cNvSpPr/>
            <p:nvPr userDrawn="1"/>
          </p:nvSpPr>
          <p:spPr>
            <a:xfrm>
              <a:off x="0" y="6400222"/>
              <a:ext cx="12192000" cy="466344"/>
            </a:xfrm>
            <a:prstGeom prst="rect">
              <a:avLst/>
            </a:prstGeom>
            <a:solidFill>
              <a:srgbClr val="8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b="0" i="0" dirty="0">
                <a:latin typeface="Helvetica" pitchFamily="2" charset="0"/>
              </a:endParaRP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C432EE2-7792-3845-B4F9-855AEA81B94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6395648"/>
              <a:ext cx="12192000" cy="0"/>
            </a:xfrm>
            <a:prstGeom prst="line">
              <a:avLst/>
            </a:prstGeom>
            <a:ln w="6350">
              <a:solidFill>
                <a:srgbClr val="D6D6C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 userDrawn="1">
            <p:ph type="title"/>
          </p:nvPr>
        </p:nvSpPr>
        <p:spPr>
          <a:xfrm>
            <a:off x="838200" y="0"/>
            <a:ext cx="10515600" cy="1312744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 userDrawn="1">
            <p:ph type="body" idx="1"/>
          </p:nvPr>
        </p:nvSpPr>
        <p:spPr>
          <a:xfrm>
            <a:off x="838200" y="1534136"/>
            <a:ext cx="10515600" cy="4429492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4"/>
          </p:nvPr>
        </p:nvSpPr>
        <p:spPr>
          <a:xfrm>
            <a:off x="8610601" y="6459132"/>
            <a:ext cx="34323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1"/>
                </a:solidFill>
                <a:latin typeface="Helvetica" pitchFamily="2" charset="0"/>
                <a:cs typeface="Arial" panose="020B0604020202020204" pitchFamily="34" charset="0"/>
              </a:defRPr>
            </a:lvl1pPr>
          </a:lstStyle>
          <a:p>
            <a:fld id="{7DFC1CBA-4892-A140-A01E-A83B9C8F6E3B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8E5C833-4073-5D47-B09D-AF15D624975A}"/>
              </a:ext>
            </a:extLst>
          </p:cNvPr>
          <p:cNvCxnSpPr>
            <a:cxnSpLocks/>
          </p:cNvCxnSpPr>
          <p:nvPr userDrawn="1"/>
        </p:nvCxnSpPr>
        <p:spPr>
          <a:xfrm>
            <a:off x="0" y="1344113"/>
            <a:ext cx="12192000" cy="0"/>
          </a:xfrm>
          <a:prstGeom prst="line">
            <a:avLst/>
          </a:prstGeom>
          <a:ln w="38100">
            <a:solidFill>
              <a:srgbClr val="D6D6C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01504"/>
            <a:ext cx="1438183" cy="733648"/>
          </a:xfrm>
          <a:prstGeom prst="rect">
            <a:avLst/>
          </a:prstGeom>
        </p:spPr>
      </p:pic>
      <p:sp>
        <p:nvSpPr>
          <p:cNvPr id="5" name="TextBox 4"/>
          <p:cNvSpPr txBox="1"/>
          <p:nvPr userDrawn="1"/>
        </p:nvSpPr>
        <p:spPr>
          <a:xfrm>
            <a:off x="1580225" y="6459132"/>
            <a:ext cx="3400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niansi@ust.hk</a:t>
            </a:r>
          </a:p>
        </p:txBody>
      </p:sp>
    </p:spTree>
    <p:extLst>
      <p:ext uri="{BB962C8B-B14F-4D97-AF65-F5344CB8AC3E}">
        <p14:creationId xmlns:p14="http://schemas.microsoft.com/office/powerpoint/2010/main" val="601946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708" r:id="rId2"/>
    <p:sldLayoutId id="2147483685" r:id="rId3"/>
    <p:sldLayoutId id="2147483709" r:id="rId4"/>
    <p:sldLayoutId id="2147483703" r:id="rId5"/>
    <p:sldLayoutId id="2147483704" r:id="rId6"/>
    <p:sldLayoutId id="2147483686" r:id="rId7"/>
    <p:sldLayoutId id="2147483687" r:id="rId8"/>
    <p:sldLayoutId id="2147483688" r:id="rId9"/>
    <p:sldLayoutId id="2147483705" r:id="rId10"/>
    <p:sldLayoutId id="2147483689" r:id="rId11"/>
    <p:sldLayoutId id="2147483690" r:id="rId12"/>
    <p:sldLayoutId id="2147483691" r:id="rId13"/>
    <p:sldLayoutId id="2147483692" r:id="rId14"/>
    <p:sldLayoutId id="2147483697" r:id="rId15"/>
    <p:sldLayoutId id="2147483700" r:id="rId16"/>
    <p:sldLayoutId id="2147483701" r:id="rId17"/>
    <p:sldLayoutId id="2147483706" r:id="rId18"/>
    <p:sldLayoutId id="2147483710" r:id="rId19"/>
    <p:sldLayoutId id="2147483707" r:id="rId20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i="0" kern="1200">
          <a:solidFill>
            <a:srgbClr val="800000"/>
          </a:solidFill>
          <a:latin typeface="Helvetica" pitchFamily="2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800000"/>
        </a:buClr>
        <a:buFont typeface="Arial" panose="020B0604020202020204" pitchFamily="34" charset="0"/>
        <a:buChar char="•"/>
        <a:defRPr sz="3200" b="0" i="0" kern="1200">
          <a:solidFill>
            <a:srgbClr val="767676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800000"/>
        </a:buClr>
        <a:buFont typeface="Arial" panose="020B0604020202020204" pitchFamily="34" charset="0"/>
        <a:buChar char="•"/>
        <a:defRPr sz="2800" b="0" i="0" kern="1200">
          <a:solidFill>
            <a:srgbClr val="767676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800000"/>
        </a:buClr>
        <a:buFont typeface="Arial" panose="020B0604020202020204" pitchFamily="34" charset="0"/>
        <a:buChar char="•"/>
        <a:defRPr sz="2000" b="0" i="0" kern="1200">
          <a:solidFill>
            <a:srgbClr val="767676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800000"/>
        </a:buClr>
        <a:buFont typeface="Arial" panose="020B0604020202020204" pitchFamily="34" charset="0"/>
        <a:buChar char="•"/>
        <a:defRPr sz="1600" b="0" i="0" kern="1200">
          <a:solidFill>
            <a:srgbClr val="767676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800000"/>
        </a:buClr>
        <a:buFont typeface="Arial" panose="020B0604020202020204" pitchFamily="34" charset="0"/>
        <a:buChar char="•"/>
        <a:defRPr sz="1400" b="0" i="0" kern="1200">
          <a:solidFill>
            <a:srgbClr val="767676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0.png"/><Relationship Id="rId5" Type="http://schemas.openxmlformats.org/officeDocument/2006/relationships/image" Target="../media/image15.png"/><Relationship Id="rId10" Type="http://schemas.openxmlformats.org/officeDocument/2006/relationships/image" Target="../media/image21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0.png"/><Relationship Id="rId5" Type="http://schemas.openxmlformats.org/officeDocument/2006/relationships/image" Target="../media/image15.png"/><Relationship Id="rId10" Type="http://schemas.openxmlformats.org/officeDocument/2006/relationships/image" Target="../media/image21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tags" Target="../tags/tag4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0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image" Target="../media/image29.png"/><Relationship Id="rId5" Type="http://schemas.openxmlformats.org/officeDocument/2006/relationships/tags" Target="../tags/tag6.xml"/><Relationship Id="rId10" Type="http://schemas.openxmlformats.org/officeDocument/2006/relationships/image" Target="../media/image28.png"/><Relationship Id="rId4" Type="http://schemas.openxmlformats.org/officeDocument/2006/relationships/tags" Target="../tags/tag5.xml"/><Relationship Id="rId9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tags" Target="../tags/tag11.xml"/><Relationship Id="rId7" Type="http://schemas.openxmlformats.org/officeDocument/2006/relationships/notesSlide" Target="../notesSlides/notesSlide3.xml"/><Relationship Id="rId12" Type="http://schemas.openxmlformats.org/officeDocument/2006/relationships/image" Target="../media/image37.pn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36.png"/><Relationship Id="rId5" Type="http://schemas.openxmlformats.org/officeDocument/2006/relationships/tags" Target="../tags/tag13.xml"/><Relationship Id="rId10" Type="http://schemas.openxmlformats.org/officeDocument/2006/relationships/image" Target="../media/image35.png"/><Relationship Id="rId4" Type="http://schemas.openxmlformats.org/officeDocument/2006/relationships/tags" Target="../tags/tag12.xml"/><Relationship Id="rId9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tags" Target="../tags/tag16.xml"/><Relationship Id="rId7" Type="http://schemas.openxmlformats.org/officeDocument/2006/relationships/image" Target="../media/image38.png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42.png"/><Relationship Id="rId5" Type="http://schemas.openxmlformats.org/officeDocument/2006/relationships/tags" Target="../tags/tag18.xml"/><Relationship Id="rId10" Type="http://schemas.openxmlformats.org/officeDocument/2006/relationships/image" Target="../media/image41.png"/><Relationship Id="rId4" Type="http://schemas.openxmlformats.org/officeDocument/2006/relationships/tags" Target="../tags/tag17.xml"/><Relationship Id="rId9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tags" Target="../tags/tag21.xml"/><Relationship Id="rId7" Type="http://schemas.openxmlformats.org/officeDocument/2006/relationships/image" Target="../media/image44.png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image" Target="../media/image43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7.xml"/><Relationship Id="rId4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5" Type="http://schemas.openxmlformats.org/officeDocument/2006/relationships/image" Target="../media/image53.png"/><Relationship Id="rId4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5" Type="http://schemas.openxmlformats.org/officeDocument/2006/relationships/image" Target="../media/image54.png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59.png"/><Relationship Id="rId10" Type="http://schemas.openxmlformats.org/officeDocument/2006/relationships/image" Target="../media/image17.png"/><Relationship Id="rId4" Type="http://schemas.openxmlformats.org/officeDocument/2006/relationships/image" Target="../media/image58.png"/><Relationship Id="rId9" Type="http://schemas.openxmlformats.org/officeDocument/2006/relationships/image" Target="../media/image16.png"/><Relationship Id="rId14" Type="http://schemas.openxmlformats.org/officeDocument/2006/relationships/image" Target="../media/image2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tags" Target="../tags/tag43.xml"/><Relationship Id="rId13" Type="http://schemas.openxmlformats.org/officeDocument/2006/relationships/image" Target="../media/image61.png"/><Relationship Id="rId18" Type="http://schemas.openxmlformats.org/officeDocument/2006/relationships/image" Target="../media/image66.png"/><Relationship Id="rId3" Type="http://schemas.openxmlformats.org/officeDocument/2006/relationships/tags" Target="../tags/tag38.xml"/><Relationship Id="rId7" Type="http://schemas.openxmlformats.org/officeDocument/2006/relationships/tags" Target="../tags/tag42.xml"/><Relationship Id="rId12" Type="http://schemas.openxmlformats.org/officeDocument/2006/relationships/image" Target="../media/image60.png"/><Relationship Id="rId17" Type="http://schemas.openxmlformats.org/officeDocument/2006/relationships/image" Target="../media/image65.png"/><Relationship Id="rId2" Type="http://schemas.openxmlformats.org/officeDocument/2006/relationships/tags" Target="../tags/tag37.xml"/><Relationship Id="rId16" Type="http://schemas.openxmlformats.org/officeDocument/2006/relationships/image" Target="../media/image64.png"/><Relationship Id="rId1" Type="http://schemas.openxmlformats.org/officeDocument/2006/relationships/tags" Target="../tags/tag36.xml"/><Relationship Id="rId6" Type="http://schemas.openxmlformats.org/officeDocument/2006/relationships/tags" Target="../tags/tag41.xml"/><Relationship Id="rId11" Type="http://schemas.openxmlformats.org/officeDocument/2006/relationships/image" Target="../media/image58.png"/><Relationship Id="rId5" Type="http://schemas.openxmlformats.org/officeDocument/2006/relationships/tags" Target="../tags/tag40.xml"/><Relationship Id="rId15" Type="http://schemas.openxmlformats.org/officeDocument/2006/relationships/image" Target="../media/image63.png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39.xml"/><Relationship Id="rId9" Type="http://schemas.openxmlformats.org/officeDocument/2006/relationships/tags" Target="../tags/tag44.xml"/><Relationship Id="rId14" Type="http://schemas.openxmlformats.org/officeDocument/2006/relationships/image" Target="../media/image62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71.png"/><Relationship Id="rId3" Type="http://schemas.openxmlformats.org/officeDocument/2006/relationships/tags" Target="../tags/tag47.xml"/><Relationship Id="rId7" Type="http://schemas.openxmlformats.org/officeDocument/2006/relationships/tags" Target="../tags/tag51.xml"/><Relationship Id="rId12" Type="http://schemas.openxmlformats.org/officeDocument/2006/relationships/image" Target="../media/image70.png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6" Type="http://schemas.openxmlformats.org/officeDocument/2006/relationships/tags" Target="../tags/tag50.xml"/><Relationship Id="rId11" Type="http://schemas.openxmlformats.org/officeDocument/2006/relationships/image" Target="../media/image69.png"/><Relationship Id="rId5" Type="http://schemas.openxmlformats.org/officeDocument/2006/relationships/tags" Target="../tags/tag49.xml"/><Relationship Id="rId10" Type="http://schemas.openxmlformats.org/officeDocument/2006/relationships/image" Target="../media/image68.png"/><Relationship Id="rId4" Type="http://schemas.openxmlformats.org/officeDocument/2006/relationships/tags" Target="../tags/tag48.xml"/><Relationship Id="rId9" Type="http://schemas.openxmlformats.org/officeDocument/2006/relationships/image" Target="../media/image6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56.xml"/><Relationship Id="rId1" Type="http://schemas.openxmlformats.org/officeDocument/2006/relationships/tags" Target="../tags/tag55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0.png"/><Relationship Id="rId5" Type="http://schemas.openxmlformats.org/officeDocument/2006/relationships/image" Target="../media/image15.png"/><Relationship Id="rId10" Type="http://schemas.openxmlformats.org/officeDocument/2006/relationships/image" Target="../media/image21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398" y="1201106"/>
            <a:ext cx="10672355" cy="2387600"/>
          </a:xfrm>
        </p:spPr>
        <p:txBody>
          <a:bodyPr>
            <a:normAutofit/>
          </a:bodyPr>
          <a:lstStyle/>
          <a:p>
            <a:r>
              <a:rPr lang="en-US" altLang="zh-CN" sz="5300" dirty="0"/>
              <a:t>Experimental Design for One-Sided Matching Platforms</a:t>
            </a:r>
            <a:br>
              <a:rPr lang="en-US" altLang="zh-CN" dirty="0"/>
            </a:br>
            <a:endParaRPr lang="en-US" sz="4400" dirty="0">
              <a:solidFill>
                <a:schemeClr val="tx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50578" y="3680780"/>
            <a:ext cx="8898815" cy="1306855"/>
          </a:xfrm>
        </p:spPr>
        <p:txBody>
          <a:bodyPr>
            <a:noAutofit/>
          </a:bodyPr>
          <a:lstStyle/>
          <a:p>
            <a:r>
              <a:rPr lang="en-US" sz="2400" dirty="0" err="1"/>
              <a:t>Chenran</a:t>
            </a:r>
            <a:r>
              <a:rPr lang="en-US" sz="2400" dirty="0"/>
              <a:t> </a:t>
            </a:r>
            <a:r>
              <a:rPr lang="en-US" sz="2400" dirty="0" err="1"/>
              <a:t>Weng</a:t>
            </a:r>
            <a:r>
              <a:rPr lang="en-US" sz="2400" dirty="0"/>
              <a:t> (USTC </a:t>
            </a:r>
            <a:r>
              <a:rPr lang="zh-CN" altLang="en-US" sz="2400" dirty="0"/>
              <a:t>→ </a:t>
            </a:r>
            <a:r>
              <a:rPr lang="en-US" altLang="zh-CN" sz="2400" dirty="0"/>
              <a:t>UC Berkeley</a:t>
            </a:r>
            <a:r>
              <a:rPr lang="en-US" sz="2400" dirty="0"/>
              <a:t>) </a:t>
            </a:r>
          </a:p>
          <a:p>
            <a:r>
              <a:rPr lang="en-US" sz="2400" dirty="0"/>
              <a:t>Xiao Lei (HKU)</a:t>
            </a:r>
          </a:p>
          <a:p>
            <a:r>
              <a:rPr lang="en-US" sz="2400" b="1" dirty="0">
                <a:solidFill>
                  <a:schemeClr val="tx1"/>
                </a:solidFill>
              </a:rPr>
              <a:t>Nian Si (</a:t>
            </a:r>
            <a:r>
              <a:rPr lang="en-US" altLang="zh-CN" sz="2400" b="1" dirty="0">
                <a:solidFill>
                  <a:schemeClr val="tx1"/>
                </a:solidFill>
              </a:rPr>
              <a:t>Stanford MS&amp;E </a:t>
            </a:r>
            <a:r>
              <a:rPr lang="zh-CN" altLang="en-US" sz="2400" b="1" dirty="0">
                <a:solidFill>
                  <a:schemeClr val="tx1"/>
                </a:solidFill>
              </a:rPr>
              <a:t>→ </a:t>
            </a:r>
            <a:r>
              <a:rPr lang="en-US" sz="2400" b="1" dirty="0" err="1">
                <a:solidFill>
                  <a:schemeClr val="tx1"/>
                </a:solidFill>
              </a:rPr>
              <a:t>UChicago</a:t>
            </a:r>
            <a:r>
              <a:rPr lang="en-US" sz="2400" b="1" dirty="0">
                <a:solidFill>
                  <a:schemeClr val="tx1"/>
                </a:solidFill>
              </a:rPr>
              <a:t> Booth </a:t>
            </a:r>
            <a:r>
              <a:rPr lang="zh-CN" altLang="en-US" sz="2400" b="1" dirty="0">
                <a:solidFill>
                  <a:schemeClr val="tx1"/>
                </a:solidFill>
              </a:rPr>
              <a:t>→ </a:t>
            </a:r>
            <a:r>
              <a:rPr lang="en-US" altLang="zh-CN" sz="2400" b="1" dirty="0">
                <a:solidFill>
                  <a:schemeClr val="tx1"/>
                </a:solidFill>
              </a:rPr>
              <a:t>HKUST IEDA</a:t>
            </a:r>
            <a:r>
              <a:rPr lang="en-US" sz="2400" b="1" dirty="0">
                <a:solidFill>
                  <a:schemeClr val="tx1"/>
                </a:solidFill>
              </a:rPr>
              <a:t>)</a:t>
            </a:r>
          </a:p>
          <a:p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2066534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0"/>
            <a:ext cx="12002589" cy="1312744"/>
          </a:xfrm>
        </p:spPr>
        <p:txBody>
          <a:bodyPr/>
          <a:lstStyle/>
          <a:p>
            <a:r>
              <a:rPr lang="en-US" altLang="zh-CN" dirty="0"/>
              <a:t>User-level randomization</a:t>
            </a:r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1228384" y="3024498"/>
            <a:ext cx="322702" cy="703982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3" idx="1"/>
          </p:cNvCxnSpPr>
          <p:nvPr/>
        </p:nvCxnSpPr>
        <p:spPr>
          <a:xfrm flipH="1">
            <a:off x="3073754" y="5754993"/>
            <a:ext cx="1030801" cy="0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3666244" y="2191869"/>
            <a:ext cx="737304" cy="1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2933379" y="4765113"/>
            <a:ext cx="445483" cy="382285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5086585" y="2853778"/>
            <a:ext cx="484574" cy="674055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4323802" y="4077882"/>
            <a:ext cx="867286" cy="0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27" y="3804680"/>
            <a:ext cx="914400" cy="914400"/>
          </a:xfrm>
          <a:prstGeom prst="rect">
            <a:avLst/>
          </a:prstGeom>
          <a:ln w="57150">
            <a:solidFill>
              <a:srgbClr val="0070C0"/>
            </a:solidFill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8921" y="1810513"/>
            <a:ext cx="914400" cy="914400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946" y="5269829"/>
            <a:ext cx="914400" cy="914400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155" y="3544087"/>
            <a:ext cx="914400" cy="914400"/>
          </a:xfrm>
          <a:prstGeom prst="rect">
            <a:avLst/>
          </a:prstGeom>
          <a:ln w="57150">
            <a:solidFill>
              <a:srgbClr val="0070C0"/>
            </a:solidFill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5575" y="1794575"/>
            <a:ext cx="914400" cy="914400"/>
          </a:xfrm>
          <a:prstGeom prst="rect">
            <a:avLst/>
          </a:prstGeom>
          <a:ln w="57150">
            <a:solidFill>
              <a:srgbClr val="0070C0"/>
            </a:solidFill>
          </a:ln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535" y="1971215"/>
            <a:ext cx="914400" cy="914400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6717" y="3608958"/>
            <a:ext cx="914400" cy="914400"/>
          </a:xfrm>
          <a:prstGeom prst="rect">
            <a:avLst/>
          </a:prstGeom>
          <a:ln w="57150">
            <a:solidFill>
              <a:srgbClr val="0070C0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4555" y="5297793"/>
            <a:ext cx="914400" cy="914400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4268" y="4065455"/>
            <a:ext cx="914400" cy="914400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cxnSp>
        <p:nvCxnSpPr>
          <p:cNvPr id="51" name="Straight Arrow Connector 50"/>
          <p:cNvCxnSpPr/>
          <p:nvPr/>
        </p:nvCxnSpPr>
        <p:spPr>
          <a:xfrm flipH="1">
            <a:off x="1993117" y="2366145"/>
            <a:ext cx="608149" cy="112787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58" name="Picture 5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184" y="3585739"/>
            <a:ext cx="914400" cy="914400"/>
          </a:xfrm>
          <a:prstGeom prst="rect">
            <a:avLst/>
          </a:prstGeom>
          <a:ln w="57150">
            <a:solidFill>
              <a:srgbClr val="0070C0"/>
            </a:solidFill>
          </a:ln>
        </p:spPr>
      </p:pic>
      <p:cxnSp>
        <p:nvCxnSpPr>
          <p:cNvPr id="59" name="Straight Arrow Connector 58"/>
          <p:cNvCxnSpPr/>
          <p:nvPr/>
        </p:nvCxnSpPr>
        <p:spPr>
          <a:xfrm>
            <a:off x="3791491" y="2781376"/>
            <a:ext cx="1247144" cy="918579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>
          <a:xfrm flipH="1">
            <a:off x="4269615" y="2801824"/>
            <a:ext cx="539639" cy="1127061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/>
          <p:nvPr/>
        </p:nvCxnSpPr>
        <p:spPr>
          <a:xfrm>
            <a:off x="1788832" y="3005533"/>
            <a:ext cx="776" cy="515968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74" name="TextBox 73"/>
          <p:cNvSpPr txBox="1"/>
          <p:nvPr/>
        </p:nvSpPr>
        <p:spPr>
          <a:xfrm>
            <a:off x="660878" y="1314707"/>
            <a:ext cx="58557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Round 2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662820" y="1308403"/>
            <a:ext cx="58557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Round 1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662820" y="1314967"/>
            <a:ext cx="58557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Round 3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567069" y="2020593"/>
            <a:ext cx="549003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Users will keep its treatment assignment during the entire experiment.</a:t>
            </a:r>
          </a:p>
          <a:p>
            <a:pPr marL="342900" indent="-342900">
              <a:buFont typeface="+mj-lt"/>
              <a:buAutoNum type="arabicPeriod"/>
            </a:pP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treatment user can be matched with a control user.</a:t>
            </a:r>
          </a:p>
        </p:txBody>
      </p:sp>
      <p:sp>
        <p:nvSpPr>
          <p:cNvPr id="32" name="Slide Number Placeholder 3"/>
          <p:cNvSpPr txBox="1">
            <a:spLocks/>
          </p:cNvSpPr>
          <p:nvPr/>
        </p:nvSpPr>
        <p:spPr>
          <a:xfrm>
            <a:off x="8610601" y="6459132"/>
            <a:ext cx="34323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800" b="0" i="0" kern="1200">
                <a:solidFill>
                  <a:schemeClr val="bg1"/>
                </a:solidFill>
                <a:latin typeface="Helvetica" pitchFamily="2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DFC1CBA-4892-A140-A01E-A83B9C8F6E3B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0830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/>
      <p:bldP spid="74" grpId="1"/>
      <p:bldP spid="75" grpId="0"/>
      <p:bldP spid="7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0"/>
            <a:ext cx="12002589" cy="1312744"/>
          </a:xfrm>
        </p:spPr>
        <p:txBody>
          <a:bodyPr/>
          <a:lstStyle/>
          <a:p>
            <a:r>
              <a:rPr lang="en-US" altLang="zh-CN" dirty="0"/>
              <a:t>Match-level randomization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C1CBA-4892-A140-A01E-A83B9C8F6E3B}" type="slidenum">
              <a:rPr lang="en-US" smtClean="0"/>
              <a:pPr/>
              <a:t>11</a:t>
            </a:fld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1267579" y="3024498"/>
            <a:ext cx="322702" cy="703982"/>
          </a:xfrm>
          <a:prstGeom prst="straightConnector1">
            <a:avLst/>
          </a:prstGeom>
          <a:ln w="5715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3" idx="1"/>
          </p:cNvCxnSpPr>
          <p:nvPr/>
        </p:nvCxnSpPr>
        <p:spPr>
          <a:xfrm flipH="1">
            <a:off x="3112949" y="5754993"/>
            <a:ext cx="1030801" cy="0"/>
          </a:xfrm>
          <a:prstGeom prst="straightConnector1">
            <a:avLst/>
          </a:prstGeom>
          <a:ln w="5715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3705439" y="2191869"/>
            <a:ext cx="737304" cy="1"/>
          </a:xfrm>
          <a:prstGeom prst="straightConnector1">
            <a:avLst/>
          </a:prstGeom>
          <a:ln w="57150"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2972574" y="4765113"/>
            <a:ext cx="445483" cy="382285"/>
          </a:xfrm>
          <a:prstGeom prst="straightConnector1">
            <a:avLst/>
          </a:prstGeom>
          <a:ln w="5715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5125780" y="2853778"/>
            <a:ext cx="484574" cy="674055"/>
          </a:xfrm>
          <a:prstGeom prst="straightConnector1">
            <a:avLst/>
          </a:prstGeom>
          <a:ln w="57150"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4362997" y="4077882"/>
            <a:ext cx="867286" cy="0"/>
          </a:xfrm>
          <a:prstGeom prst="straightConnector1">
            <a:avLst/>
          </a:prstGeom>
          <a:ln w="57150"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222" y="3804680"/>
            <a:ext cx="914400" cy="914400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116" y="1810513"/>
            <a:ext cx="914400" cy="914400"/>
          </a:xfrm>
          <a:prstGeom prst="rect">
            <a:avLst/>
          </a:prstGeom>
          <a:ln w="57150">
            <a:solidFill>
              <a:srgbClr val="0070C0"/>
            </a:solidFill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0141" y="5269829"/>
            <a:ext cx="914400" cy="914400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9350" y="3544087"/>
            <a:ext cx="914400" cy="914400"/>
          </a:xfrm>
          <a:prstGeom prst="rect">
            <a:avLst/>
          </a:prstGeom>
          <a:ln w="57150">
            <a:solidFill>
              <a:srgbClr val="0070C0"/>
            </a:solidFill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770" y="1794575"/>
            <a:ext cx="914400" cy="914400"/>
          </a:xfrm>
          <a:prstGeom prst="rect">
            <a:avLst/>
          </a:prstGeom>
          <a:ln w="57150">
            <a:solidFill>
              <a:srgbClr val="0070C0"/>
            </a:solidFill>
          </a:ln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730" y="1971215"/>
            <a:ext cx="914400" cy="914400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912" y="3608958"/>
            <a:ext cx="914400" cy="914400"/>
          </a:xfrm>
          <a:prstGeom prst="rect">
            <a:avLst/>
          </a:prstGeom>
          <a:ln w="57150">
            <a:solidFill>
              <a:srgbClr val="0070C0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3750" y="5297793"/>
            <a:ext cx="914400" cy="914400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3463" y="4065455"/>
            <a:ext cx="914400" cy="914400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cxnSp>
        <p:nvCxnSpPr>
          <p:cNvPr id="51" name="Straight Arrow Connector 50"/>
          <p:cNvCxnSpPr/>
          <p:nvPr/>
        </p:nvCxnSpPr>
        <p:spPr>
          <a:xfrm flipH="1">
            <a:off x="2032312" y="2366145"/>
            <a:ext cx="608149" cy="112787"/>
          </a:xfrm>
          <a:prstGeom prst="straightConnector1">
            <a:avLst/>
          </a:prstGeom>
          <a:ln w="57150"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58" name="Picture 5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379" y="3585739"/>
            <a:ext cx="914400" cy="914400"/>
          </a:xfrm>
          <a:prstGeom prst="rect">
            <a:avLst/>
          </a:prstGeom>
          <a:ln w="57150">
            <a:solidFill>
              <a:srgbClr val="0070C0"/>
            </a:solidFill>
          </a:ln>
        </p:spPr>
      </p:pic>
      <p:cxnSp>
        <p:nvCxnSpPr>
          <p:cNvPr id="59" name="Straight Arrow Connector 58"/>
          <p:cNvCxnSpPr/>
          <p:nvPr/>
        </p:nvCxnSpPr>
        <p:spPr>
          <a:xfrm>
            <a:off x="3830686" y="2781376"/>
            <a:ext cx="1247144" cy="918579"/>
          </a:xfrm>
          <a:prstGeom prst="straightConnector1">
            <a:avLst/>
          </a:prstGeom>
          <a:ln w="57150"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>
          <a:xfrm flipH="1">
            <a:off x="4308810" y="2801824"/>
            <a:ext cx="539639" cy="1127061"/>
          </a:xfrm>
          <a:prstGeom prst="straightConnector1">
            <a:avLst/>
          </a:prstGeom>
          <a:ln w="5715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/>
          <p:nvPr/>
        </p:nvCxnSpPr>
        <p:spPr>
          <a:xfrm>
            <a:off x="1828027" y="3005533"/>
            <a:ext cx="776" cy="515968"/>
          </a:xfrm>
          <a:prstGeom prst="straightConnector1">
            <a:avLst/>
          </a:prstGeom>
          <a:ln w="57150"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74" name="TextBox 73"/>
          <p:cNvSpPr txBox="1"/>
          <p:nvPr/>
        </p:nvSpPr>
        <p:spPr>
          <a:xfrm>
            <a:off x="660878" y="1314707"/>
            <a:ext cx="58557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Round 2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662820" y="1308403"/>
            <a:ext cx="58557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Round 1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662820" y="1314967"/>
            <a:ext cx="58557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Round 3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462" y="1976643"/>
            <a:ext cx="914400" cy="914400"/>
          </a:xfrm>
          <a:prstGeom prst="rect">
            <a:avLst/>
          </a:prstGeom>
          <a:ln w="57150">
            <a:solidFill>
              <a:srgbClr val="0070C0"/>
            </a:solidFill>
          </a:ln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596" y="1787190"/>
            <a:ext cx="914400" cy="914400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sp>
        <p:nvSpPr>
          <p:cNvPr id="31" name="TextBox 30"/>
          <p:cNvSpPr txBox="1"/>
          <p:nvPr/>
        </p:nvSpPr>
        <p:spPr>
          <a:xfrm>
            <a:off x="6457218" y="2020593"/>
            <a:ext cx="586105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the treatment match, both users are in treatment and vice versa.</a:t>
            </a:r>
          </a:p>
          <a:p>
            <a:pPr marL="342900" indent="-342900">
              <a:buFont typeface="+mj-lt"/>
              <a:buAutoNum type="arabicPeriod"/>
            </a:pP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Users may switch between control and treatment designs.</a:t>
            </a:r>
          </a:p>
        </p:txBody>
      </p:sp>
    </p:spTree>
    <p:extLst>
      <p:ext uri="{BB962C8B-B14F-4D97-AF65-F5344CB8AC3E}">
        <p14:creationId xmlns:p14="http://schemas.microsoft.com/office/powerpoint/2010/main" val="116485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/>
      <p:bldP spid="74" grpId="1"/>
      <p:bldP spid="75" grpId="0"/>
      <p:bldP spid="7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Split the world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C1CBA-4892-A140-A01E-A83B9C8F6E3B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22" name="Content Placeholder 4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0065" y="1761461"/>
            <a:ext cx="1007773" cy="1007773"/>
          </a:xfrm>
          <a:prstGeom prst="rect">
            <a:avLst/>
          </a:prstGeom>
        </p:spPr>
      </p:pic>
      <p:pic>
        <p:nvPicPr>
          <p:cNvPr id="25" name="Content Placeholder 4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593044" y="2394805"/>
            <a:ext cx="1007773" cy="1007773"/>
          </a:xfrm>
          <a:prstGeom prst="rect">
            <a:avLst/>
          </a:prstGeom>
        </p:spPr>
      </p:pic>
      <p:pic>
        <p:nvPicPr>
          <p:cNvPr id="26" name="Content Placeholder 4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67404" y="3446266"/>
            <a:ext cx="1007773" cy="1007773"/>
          </a:xfrm>
          <a:prstGeom prst="rect">
            <a:avLst/>
          </a:prstGeom>
        </p:spPr>
      </p:pic>
      <p:pic>
        <p:nvPicPr>
          <p:cNvPr id="28" name="Content Placeholder 4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716564" y="4188012"/>
            <a:ext cx="1007773" cy="1007773"/>
          </a:xfrm>
          <a:prstGeom prst="rect">
            <a:avLst/>
          </a:prstGeom>
        </p:spPr>
      </p:pic>
      <p:pic>
        <p:nvPicPr>
          <p:cNvPr id="37" name="Content Placeholder 4"/>
          <p:cNvPicPr>
            <a:picLocks noChangeAspect="1"/>
          </p:cNvPicPr>
          <p:nvPr/>
        </p:nvPicPr>
        <p:blipFill>
          <a:blip r:embed="rId2">
            <a:duotone>
              <a:srgbClr val="4472C4">
                <a:shade val="45000"/>
                <a:satMod val="135000"/>
              </a:srgbClr>
              <a:prstClr val="white"/>
            </a:duotone>
          </a:blip>
          <a:stretch>
            <a:fillRect/>
          </a:stretch>
        </p:blipFill>
        <p:spPr>
          <a:xfrm>
            <a:off x="3277796" y="1892851"/>
            <a:ext cx="1005840" cy="1005840"/>
          </a:xfrm>
          <a:prstGeom prst="rect">
            <a:avLst/>
          </a:prstGeom>
        </p:spPr>
      </p:pic>
      <p:pic>
        <p:nvPicPr>
          <p:cNvPr id="38" name="Content Placeholder 4"/>
          <p:cNvPicPr>
            <a:picLocks noChangeAspect="1"/>
          </p:cNvPicPr>
          <p:nvPr/>
        </p:nvPicPr>
        <p:blipFill>
          <a:blip r:embed="rId2">
            <a:duotone>
              <a:srgbClr val="4472C4">
                <a:shade val="45000"/>
                <a:satMod val="135000"/>
              </a:srgbClr>
              <a:prstClr val="white"/>
            </a:duotone>
          </a:blip>
          <a:stretch>
            <a:fillRect/>
          </a:stretch>
        </p:blipFill>
        <p:spPr>
          <a:xfrm>
            <a:off x="2774876" y="3098108"/>
            <a:ext cx="1005840" cy="1005840"/>
          </a:xfrm>
          <a:prstGeom prst="rect">
            <a:avLst/>
          </a:prstGeom>
        </p:spPr>
      </p:pic>
      <p:pic>
        <p:nvPicPr>
          <p:cNvPr id="39" name="Content Placeholder 4"/>
          <p:cNvPicPr>
            <a:picLocks noChangeAspect="1"/>
          </p:cNvPicPr>
          <p:nvPr/>
        </p:nvPicPr>
        <p:blipFill>
          <a:blip r:embed="rId2">
            <a:duotone>
              <a:srgbClr val="4472C4">
                <a:shade val="45000"/>
                <a:satMod val="135000"/>
              </a:srgbClr>
              <a:prstClr val="white"/>
            </a:duotone>
          </a:blip>
          <a:stretch>
            <a:fillRect/>
          </a:stretch>
        </p:blipFill>
        <p:spPr>
          <a:xfrm>
            <a:off x="3533982" y="4198326"/>
            <a:ext cx="1005840" cy="1005840"/>
          </a:xfrm>
          <a:prstGeom prst="rect">
            <a:avLst/>
          </a:prstGeom>
        </p:spPr>
      </p:pic>
      <p:pic>
        <p:nvPicPr>
          <p:cNvPr id="40" name="Content Placeholder 4"/>
          <p:cNvPicPr>
            <a:picLocks noChangeAspect="1"/>
          </p:cNvPicPr>
          <p:nvPr/>
        </p:nvPicPr>
        <p:blipFill>
          <a:blip r:embed="rId2">
            <a:duotone>
              <a:srgbClr val="4472C4">
                <a:shade val="45000"/>
                <a:satMod val="135000"/>
              </a:srgbClr>
              <a:prstClr val="white"/>
            </a:duotone>
          </a:blip>
          <a:stretch>
            <a:fillRect/>
          </a:stretch>
        </p:blipFill>
        <p:spPr>
          <a:xfrm>
            <a:off x="4131719" y="3053754"/>
            <a:ext cx="1005840" cy="1005840"/>
          </a:xfrm>
          <a:prstGeom prst="rect">
            <a:avLst/>
          </a:prstGeom>
        </p:spPr>
      </p:pic>
      <p:cxnSp>
        <p:nvCxnSpPr>
          <p:cNvPr id="42" name="Straight Arrow Connector 41"/>
          <p:cNvCxnSpPr/>
          <p:nvPr/>
        </p:nvCxnSpPr>
        <p:spPr>
          <a:xfrm flipH="1">
            <a:off x="1287742" y="3382491"/>
            <a:ext cx="595060" cy="758632"/>
          </a:xfrm>
          <a:prstGeom prst="straightConnector1">
            <a:avLst/>
          </a:prstGeom>
          <a:ln w="57150">
            <a:solidFill>
              <a:schemeClr val="accent1"/>
            </a:solidFill>
            <a:headEnd type="triangle"/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>
            <a:off x="771290" y="2762737"/>
            <a:ext cx="0" cy="633344"/>
          </a:xfrm>
          <a:prstGeom prst="straightConnector1">
            <a:avLst/>
          </a:prstGeom>
          <a:ln w="57150">
            <a:solidFill>
              <a:schemeClr val="accent1"/>
            </a:solidFill>
            <a:headEnd type="triangle"/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>
            <a:off x="990315" y="2320784"/>
            <a:ext cx="646008" cy="448450"/>
          </a:xfrm>
          <a:prstGeom prst="straightConnector1">
            <a:avLst/>
          </a:prstGeom>
          <a:ln w="57150">
            <a:solidFill>
              <a:schemeClr val="accent1"/>
            </a:solidFill>
            <a:headEnd type="triangle"/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flipH="1" flipV="1">
            <a:off x="990315" y="4504784"/>
            <a:ext cx="814964" cy="282214"/>
          </a:xfrm>
          <a:prstGeom prst="straightConnector1">
            <a:avLst/>
          </a:prstGeom>
          <a:ln w="57150">
            <a:solidFill>
              <a:schemeClr val="accent1"/>
            </a:solidFill>
            <a:headEnd type="triangle"/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>
            <a:stCxn id="40" idx="2"/>
          </p:cNvCxnSpPr>
          <p:nvPr/>
        </p:nvCxnSpPr>
        <p:spPr>
          <a:xfrm flipH="1">
            <a:off x="4428302" y="4059594"/>
            <a:ext cx="206337" cy="727404"/>
          </a:xfrm>
          <a:prstGeom prst="straightConnector1">
            <a:avLst/>
          </a:prstGeom>
          <a:ln w="57150"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>
            <a:off x="3168413" y="4188012"/>
            <a:ext cx="385233" cy="717090"/>
          </a:xfrm>
          <a:prstGeom prst="straightConnector1">
            <a:avLst/>
          </a:prstGeom>
          <a:ln w="57150"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>
            <a:off x="3988721" y="2882388"/>
            <a:ext cx="335614" cy="542974"/>
          </a:xfrm>
          <a:prstGeom prst="straightConnector1">
            <a:avLst/>
          </a:prstGeom>
          <a:ln w="57150"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65" name="TextBox 64"/>
          <p:cNvSpPr txBox="1"/>
          <p:nvPr/>
        </p:nvSpPr>
        <p:spPr>
          <a:xfrm>
            <a:off x="5349468" y="1312025"/>
            <a:ext cx="6724344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 interference between treatment and control units, but affect market thickness</a:t>
            </a:r>
          </a:p>
          <a:p>
            <a:pPr>
              <a:spcBef>
                <a:spcPts val="600"/>
              </a:spcBef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External validity: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treatment/control worlds cannot mimic the whole worlds.</a:t>
            </a:r>
          </a:p>
          <a:p>
            <a:pPr>
              <a:spcBef>
                <a:spcPts val="600"/>
              </a:spcBef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Experimentation cost: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decreasing market thickness can lower user satisfaction..</a:t>
            </a:r>
          </a:p>
          <a:p>
            <a:pPr>
              <a:spcBef>
                <a:spcPts val="600"/>
              </a:spcBef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Engineering costs: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dividing the system perfectly into two is challenging.</a:t>
            </a:r>
          </a:p>
          <a:p>
            <a:pPr>
              <a:spcBef>
                <a:spcPts val="600"/>
              </a:spcBef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Systematic bias: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practice, divisions might occur across different servers, such as U.S. and Asian servers.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2487815" y="-2998145"/>
            <a:ext cx="2807303" cy="1463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5700" dirty="0">
                <a:solidFill>
                  <a:srgbClr val="C00000"/>
                </a:solidFill>
                <a:latin typeface="Roboto"/>
              </a:rPr>
              <a:t>×</a:t>
            </a:r>
            <a:endParaRPr lang="en-US" sz="85700" dirty="0">
              <a:solidFill>
                <a:srgbClr val="C00000"/>
              </a:solidFill>
            </a:endParaRPr>
          </a:p>
          <a:p>
            <a:endParaRPr lang="en-US" sz="8000" dirty="0"/>
          </a:p>
        </p:txBody>
      </p:sp>
    </p:spTree>
    <p:extLst>
      <p:ext uri="{BB962C8B-B14F-4D97-AF65-F5344CB8AC3E}">
        <p14:creationId xmlns:p14="http://schemas.microsoft.com/office/powerpoint/2010/main" val="1245015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  <p:bldP spid="6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Roadmap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altLang="zh-CN" dirty="0"/>
              <a:t>Background and literature review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altLang="zh-CN" dirty="0"/>
              <a:t>Model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dirty="0"/>
              <a:t>Experimental design</a:t>
            </a:r>
          </a:p>
          <a:p>
            <a:pPr lvl="1">
              <a:spcBef>
                <a:spcPts val="1200"/>
              </a:spcBef>
              <a:spcAft>
                <a:spcPts val="600"/>
              </a:spcAft>
            </a:pPr>
            <a:r>
              <a:rPr lang="en-US" dirty="0"/>
              <a:t>User randomization</a:t>
            </a:r>
          </a:p>
          <a:p>
            <a:pPr lvl="1">
              <a:spcBef>
                <a:spcPts val="1200"/>
              </a:spcBef>
              <a:spcAft>
                <a:spcPts val="600"/>
              </a:spcAft>
            </a:pPr>
            <a:r>
              <a:rPr lang="en-US" dirty="0"/>
              <a:t>Match randomization</a:t>
            </a:r>
          </a:p>
          <a:p>
            <a:pPr lvl="1">
              <a:spcBef>
                <a:spcPts val="1200"/>
              </a:spcBef>
              <a:spcAft>
                <a:spcPts val="600"/>
              </a:spcAft>
            </a:pPr>
            <a:r>
              <a:rPr lang="en-US" dirty="0"/>
              <a:t>Linear regression estimators in user randomization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dirty="0"/>
              <a:t>S</a:t>
            </a:r>
            <a:r>
              <a:rPr lang="en-US" altLang="zh-CN" dirty="0"/>
              <a:t>imulation results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C1CBA-4892-A140-A01E-A83B9C8F6E3B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22127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Interference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Violate Stable Unit Treatment Values Assumption (SUTVA);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Empirical evidence: Blake and </a:t>
            </a:r>
            <a:r>
              <a:rPr lang="en-US" dirty="0" err="1"/>
              <a:t>Coey</a:t>
            </a:r>
            <a:r>
              <a:rPr lang="en-US" dirty="0"/>
              <a:t> [’14] and </a:t>
            </a:r>
            <a:r>
              <a:rPr lang="en-US" dirty="0" err="1"/>
              <a:t>Fradkin</a:t>
            </a:r>
            <a:r>
              <a:rPr lang="en-US" dirty="0"/>
              <a:t> [’15].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C1CBA-4892-A140-A01E-A83B9C8F6E3B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56453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Literature review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b="1" dirty="0"/>
              <a:t>Interference in </a:t>
            </a:r>
            <a:r>
              <a:rPr lang="en-US" altLang="zh-CN" sz="2800" b="1" dirty="0"/>
              <a:t>two-sided marketplaces: </a:t>
            </a:r>
            <a:r>
              <a:rPr lang="en-US" altLang="zh-CN" sz="2800" dirty="0"/>
              <a:t>Johari et al. [’22], Li et al. [‘22], </a:t>
            </a:r>
            <a:r>
              <a:rPr lang="en-US" altLang="zh-CN" sz="2800" dirty="0" err="1"/>
              <a:t>Bajari</a:t>
            </a:r>
            <a:r>
              <a:rPr lang="en-US" altLang="zh-CN" sz="2800" dirty="0"/>
              <a:t> et al. [’21] , </a:t>
            </a:r>
            <a:r>
              <a:rPr lang="en-US" sz="2800" dirty="0" err="1"/>
              <a:t>Harshaw</a:t>
            </a:r>
            <a:r>
              <a:rPr lang="en-US" sz="2800" dirty="0"/>
              <a:t> et al. [’21], </a:t>
            </a:r>
            <a:r>
              <a:rPr lang="en-US" sz="2800" dirty="0" err="1"/>
              <a:t>Pouget-Abadie</a:t>
            </a:r>
            <a:r>
              <a:rPr lang="en-US" sz="2800" dirty="0"/>
              <a:t> et al. [’19], Holtz et al. [’20], Wager and Xu [’21], </a:t>
            </a:r>
            <a:r>
              <a:rPr lang="en-US" sz="2800" dirty="0" err="1"/>
              <a:t>Basse</a:t>
            </a:r>
            <a:r>
              <a:rPr lang="en-US" sz="2800" dirty="0"/>
              <a:t> et al. [’16], Liao and </a:t>
            </a:r>
            <a:r>
              <a:rPr lang="en-US" sz="2800" dirty="0" err="1"/>
              <a:t>Kroer</a:t>
            </a:r>
            <a:r>
              <a:rPr lang="en-US" sz="2800" dirty="0"/>
              <a:t> [23’], Bright et al. [’22], </a:t>
            </a:r>
            <a:r>
              <a:rPr lang="en-US" sz="2800" dirty="0" err="1"/>
              <a:t>Dhaouadi</a:t>
            </a:r>
            <a:r>
              <a:rPr lang="en-US" sz="2800" dirty="0"/>
              <a:t> [’23], etc. </a:t>
            </a:r>
          </a:p>
          <a:p>
            <a:pPr lvl="2"/>
            <a:endParaRPr lang="en-US" sz="2800" dirty="0"/>
          </a:p>
          <a:p>
            <a:r>
              <a:rPr lang="en-US" sz="2800" b="1" dirty="0"/>
              <a:t>Network interference: </a:t>
            </a:r>
            <a:r>
              <a:rPr lang="en-US" sz="2800" dirty="0" err="1"/>
              <a:t>Hudgens</a:t>
            </a:r>
            <a:r>
              <a:rPr lang="en-US" sz="2800" dirty="0"/>
              <a:t> and Halloran </a:t>
            </a:r>
            <a:r>
              <a:rPr lang="en-US" altLang="zh-CN" sz="2800" dirty="0"/>
              <a:t>[’08], </a:t>
            </a:r>
            <a:r>
              <a:rPr lang="en-US" altLang="zh-CN" sz="2800" dirty="0" err="1"/>
              <a:t>Toulis</a:t>
            </a:r>
            <a:r>
              <a:rPr lang="en-US" altLang="zh-CN" sz="2800" dirty="0"/>
              <a:t> and Kao [’13], </a:t>
            </a:r>
            <a:r>
              <a:rPr lang="en-US" sz="2800" dirty="0" err="1"/>
              <a:t>Gui</a:t>
            </a:r>
            <a:r>
              <a:rPr lang="en-US" sz="2800" dirty="0"/>
              <a:t> et al. [’15], Li and Wager [’22], </a:t>
            </a:r>
            <a:r>
              <a:rPr lang="en-US" sz="2800" dirty="0" err="1"/>
              <a:t>Aronow</a:t>
            </a:r>
            <a:r>
              <a:rPr lang="en-US" sz="2800" dirty="0"/>
              <a:t> and </a:t>
            </a:r>
            <a:r>
              <a:rPr lang="en-US" sz="2800" dirty="0" err="1"/>
              <a:t>Samii</a:t>
            </a:r>
            <a:r>
              <a:rPr lang="en-US" sz="2800" dirty="0"/>
              <a:t> [’17], </a:t>
            </a:r>
            <a:r>
              <a:rPr lang="en-US" sz="2800" dirty="0" err="1"/>
              <a:t>Candogan</a:t>
            </a:r>
            <a:r>
              <a:rPr lang="en-US" sz="2800" dirty="0"/>
              <a:t> et al. [’23], </a:t>
            </a:r>
            <a:r>
              <a:rPr lang="en-US" sz="2800" dirty="0" err="1"/>
              <a:t>Ugander</a:t>
            </a:r>
            <a:r>
              <a:rPr lang="en-US" sz="2800" dirty="0"/>
              <a:t> et al. [’13], </a:t>
            </a:r>
            <a:r>
              <a:rPr lang="en-US" sz="2800" dirty="0" err="1"/>
              <a:t>Basse</a:t>
            </a:r>
            <a:r>
              <a:rPr lang="en-US" sz="2800" dirty="0"/>
              <a:t> et al. [’19], </a:t>
            </a:r>
            <a:r>
              <a:rPr lang="en-US" sz="2800" dirty="0" err="1"/>
              <a:t>Ugander</a:t>
            </a:r>
            <a:r>
              <a:rPr lang="en-US" sz="2800" dirty="0"/>
              <a:t> and Yin [’23], </a:t>
            </a:r>
            <a:r>
              <a:rPr lang="en-US" sz="2800" dirty="0" err="1"/>
              <a:t>Basse</a:t>
            </a:r>
            <a:r>
              <a:rPr lang="en-US" sz="2800" dirty="0"/>
              <a:t> et al. [’24], etc.</a:t>
            </a:r>
          </a:p>
          <a:p>
            <a:pPr lvl="1"/>
            <a:r>
              <a:rPr lang="en-US" dirty="0"/>
              <a:t>One-sided markets are </a:t>
            </a:r>
            <a:r>
              <a:rPr lang="en-US" i="1" dirty="0"/>
              <a:t>ex post </a:t>
            </a:r>
            <a:r>
              <a:rPr lang="en-US" dirty="0"/>
              <a:t>networks. However, the network’s structure is endogenous.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C1CBA-4892-A140-A01E-A83B9C8F6E3B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39374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Model: platform dynamics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0003" y="1377380"/>
            <a:ext cx="11166568" cy="4429492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altLang="zh-CN" sz="3000" dirty="0"/>
              <a:t>At the beginning of each time t=1,2,…, new users (potentially with different types) arrive at the platform.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000" dirty="0"/>
              <a:t>The platform pairs active users together according to some rules.</a:t>
            </a:r>
            <a:endParaRPr lang="en-US" altLang="zh-CN" sz="3000" dirty="0"/>
          </a:p>
          <a:p>
            <a:pPr marL="514350" indent="-514350">
              <a:buFont typeface="+mj-lt"/>
              <a:buAutoNum type="arabicPeriod"/>
            </a:pPr>
            <a:r>
              <a:rPr lang="en-US" altLang="zh-CN" sz="3000" dirty="0"/>
              <a:t>The player interacts (plays a game) with his/her opponent in that match.</a:t>
            </a:r>
            <a:endParaRPr lang="en-US" sz="3000" dirty="0"/>
          </a:p>
          <a:p>
            <a:pPr marL="514350" indent="-514350">
              <a:buFont typeface="+mj-lt"/>
              <a:buAutoNum type="arabicPeriod"/>
            </a:pPr>
            <a:r>
              <a:rPr lang="en-US" sz="3000" dirty="0"/>
              <a:t>Towards the end of each time unit, after the interaction, active users decide whether to stay on the platform or exit and become inactive.</a:t>
            </a:r>
            <a:endParaRPr lang="en-US" dirty="0"/>
          </a:p>
          <a:p>
            <a:r>
              <a:rPr lang="en-US" dirty="0"/>
              <a:t>Metric: the steady-state average session length of users          .</a:t>
            </a:r>
          </a:p>
          <a:p>
            <a:pPr lvl="1"/>
            <a:r>
              <a:rPr lang="en-US" dirty="0"/>
              <a:t>Session length: the number of games that the user plays before exiting.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C1CBA-4892-A140-A01E-A83B9C8F6E3B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8" name="Picture 7" descr="\documentclass{article}&#10;\usepackage{amsmath}&#10;\usepackage{amssymb}&#10;\usepackage{amsfonts}&#10;\usepackage{amsthm}&#10;\pagestyle{empty}&#10;\usepackage{graphics}&#10;\usepackage{graphicx}&#10;\usepackage{times}&#10;\usepackage{tikz}&#10;\usepackage{booktabs}&#10;\newtheorem{theorem}{Theorem}&#10;\newtheorem{corollary}{Corollary}&#10;\newtheorem{case}{Case}&#10;\usepackage[a4paper, total={4in, 8in}]{geometry}&#10;\newtheorem{lemma}{Lemma}&#10;\newtheorem{proposition}{Proposition}&#10;\newtheorem{assumption}{Assumption}&#10;\theoremstyle{definition}&#10;\newtheorem{definition}{Definition}&#10;\newtheorem{example}{Example}&#10;\newtheorem{remark}{Remark}&#10;\newcommand*{\Scale}&#10;[2][4]{\scalebox{#1}{\ensuremath{#2}}}&#10;\usetikzlibrary{chains,shapes,decorations,arrows,calc,arrows.meta,fit,positioning}&#10;\tikzset{three sided/.style={&#10;        draw=none,&#10;        append after command={&#10;            [shorten &lt;= -0.5\pgflinewidth]&#10;            ([shift={(-0.5\pgflinewidth,-0.5\pgflinewidth)}]\tikzlastnode.north east)&#10;        edge([shift={( 0.5\pgflinewidth,-0.5\pgflinewidth)}]\tikzlastnode.north west)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2/.style={&#10;        draw=none,&#10;        append after command={&#10;            [shorten &lt;= -0.5\pgflinewidth]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3/.style={&#10;        draw=none,&#10;        append after command={&#10;            [shorten &lt;= -0.5\pgflinewidth]&#10;  ([shift={(-0.5\pgflinewidth,-0.5\pgflinewidth)}]\tikzlastnode.north east)&#10;        edge([shift={( 0.5\pgflinewidth,-0.5\pgflinewidth)}]\tikzlastnode.north west) 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&#10;        }&#10;    }&#10;}&#10;\begin{document}&#10;&#10;$\mathbb{E}[N^*]$&#10;&#10;&#10;\end{document}" title="IguanaTex Bitmap Displa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049" y="4886777"/>
            <a:ext cx="937143" cy="381714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404949" y="4781006"/>
            <a:ext cx="11351622" cy="1025866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672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Model: details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User types: </a:t>
            </a:r>
          </a:p>
          <a:p>
            <a:r>
              <a:rPr lang="en-US" dirty="0"/>
              <a:t>Poisson arrivals with arrival rates</a:t>
            </a:r>
          </a:p>
          <a:p>
            <a:r>
              <a:rPr lang="en-US" dirty="0"/>
              <a:t>The number of active users of type </a:t>
            </a: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𝛾 </a:t>
            </a:r>
            <a:r>
              <a:rPr lang="en-US" dirty="0"/>
              <a:t>at the start of time unit t (before the matching):</a:t>
            </a:r>
          </a:p>
          <a:p>
            <a:r>
              <a:rPr lang="en-US" dirty="0"/>
              <a:t>Weighted </a:t>
            </a:r>
            <a:r>
              <a:rPr lang="en-US" altLang="zh-CN" dirty="0"/>
              <a:t>matching</a:t>
            </a:r>
            <a:r>
              <a:rPr lang="en-US" dirty="0"/>
              <a:t> mechanism with</a:t>
            </a:r>
          </a:p>
          <a:p>
            <a:pPr lvl="3"/>
            <a:r>
              <a:rPr lang="en-US" dirty="0"/>
              <a:t> 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Markovian exit probability: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C1CBA-4892-A140-A01E-A83B9C8F6E3B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5" name="Picture 4" descr="\documentclass{article}&#10;\usepackage{amsmath}&#10;\usepackage{amssymb}&#10;\usepackage{amsfonts}&#10;\usepackage{amsthm}&#10;\pagestyle{empty}&#10;\usepackage{graphics}&#10;\usepackage{graphicx}&#10;\usepackage{times}&#10;\usepackage{tikz}&#10;\usepackage{booktabs}&#10;\newtheorem{theorem}{Theorem}&#10;\newtheorem{corollary}{Corollary}&#10;\newtheorem{case}{Case}&#10;\newtheorem{lemma}{Lemma}&#10;\newtheorem{proposition}{Proposition}&#10;\newtheorem{assumption}{Assumption}&#10;\theoremstyle{definition}&#10;\newtheorem{definition}{Definition}&#10;\newtheorem{example}{Example}&#10;\newtheorem{remark}{Remark}&#10;\newcommand*{\Scale}&#10;[2][4]{\scalebox{#1}{\ensuremath{#2}}}&#10;\usetikzlibrary{chains,shapes,decorations,arrows,calc,arrows.meta,fit,positioning}&#10;\tikzset{three sided/.style={&#10;        draw=none,&#10;        append after command={&#10;            [shorten &lt;= -0.5\pgflinewidth]&#10;            ([shift={(-0.5\pgflinewidth,-0.5\pgflinewidth)}]\tikzlastnode.north east)&#10;        edge([shift={( 0.5\pgflinewidth,-0.5\pgflinewidth)}]\tikzlastnode.north west)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2/.style={&#10;        draw=none,&#10;        append after command={&#10;            [shorten &lt;= -0.5\pgflinewidth]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3/.style={&#10;        draw=none,&#10;        append after command={&#10;            [shorten &lt;= -0.5\pgflinewidth]&#10;  ([shift={(-0.5\pgflinewidth,-0.5\pgflinewidth)}]\tikzlastnode.north east)&#10;        edge([shift={( 0.5\pgflinewidth,-0.5\pgflinewidth)}]\tikzlastnode.north west) 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&#10;        }&#10;    }&#10;}&#10;\begin{document}&#10;&#10;$\gamma \in \Gamma.$&#10;&#10;&#10;\end{document}" title="IguanaTex Bitmap Displa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4766" y="1651726"/>
            <a:ext cx="1053257" cy="363276"/>
          </a:xfrm>
          <a:prstGeom prst="rect">
            <a:avLst/>
          </a:prstGeom>
        </p:spPr>
      </p:pic>
      <p:pic>
        <p:nvPicPr>
          <p:cNvPr id="7" name="Picture 6" descr="\documentclass{article}&#10;\usepackage{amsmath}&#10;\usepackage{amssymb}&#10;\usepackage{amsfonts}&#10;\usepackage{amsthm}&#10;\pagestyle{empty}&#10;\usepackage{graphics}&#10;\usepackage{graphicx}&#10;\usepackage{times}&#10;\usepackage{tikz}&#10;\usepackage{booktabs}&#10;\newtheorem{theorem}{Theorem}&#10;\newtheorem{corollary}{Corollary}&#10;\newtheorem{case}{Case}&#10;\newtheorem{lemma}{Lemma}&#10;\newtheorem{proposition}{Proposition}&#10;\newtheorem{assumption}{Assumption}&#10;\theoremstyle{definition}&#10;\newtheorem{definition}{Definition}&#10;\newtheorem{example}{Example}&#10;\newtheorem{remark}{Remark}&#10;\newcommand*{\Scale}&#10;[2][4]{\scalebox{#1}{\ensuremath{#2}}}&#10;\usetikzlibrary{chains,shapes,decorations,arrows,calc,arrows.meta,fit,positioning}&#10;\tikzset{three sided/.style={&#10;        draw=none,&#10;        append after command={&#10;            [shorten &lt;= -0.5\pgflinewidth]&#10;            ([shift={(-0.5\pgflinewidth,-0.5\pgflinewidth)}]\tikzlastnode.north east)&#10;        edge([shift={( 0.5\pgflinewidth,-0.5\pgflinewidth)}]\tikzlastnode.north west)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2/.style={&#10;        draw=none,&#10;        append after command={&#10;            [shorten &lt;= -0.5\pgflinewidth]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3/.style={&#10;        draw=none,&#10;        append after command={&#10;            [shorten &lt;= -0.5\pgflinewidth]&#10;  ([shift={(-0.5\pgflinewidth,-0.5\pgflinewidth)}]\tikzlastnode.north east)&#10;        edge([shift={( 0.5\pgflinewidth,-0.5\pgflinewidth)}]\tikzlastnode.north west) 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&#10;        }&#10;    }&#10;}&#10;\begin{document}&#10;&#10;$\boldsymbol{\lambda} = (\lambda(\gamma))_{\gamma \in \Gamma}.$&#10;&#10;&#10;\end{document}" title="IguanaTex Bitmap Display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3066" y="2204773"/>
            <a:ext cx="2596572" cy="426667"/>
          </a:xfrm>
          <a:prstGeom prst="rect">
            <a:avLst/>
          </a:prstGeom>
        </p:spPr>
      </p:pic>
      <p:pic>
        <p:nvPicPr>
          <p:cNvPr id="9" name="Picture 8" descr="\documentclass{article}&#10;\usepackage{amsmath}&#10;\usepackage{amssymb}&#10;\usepackage{amsfonts}&#10;\usepackage{amsthm}&#10;\pagestyle{empty}&#10;\usepackage{graphics}&#10;\usepackage{graphicx}&#10;\usepackage{times}&#10;\usepackage{tikz}&#10;\usepackage{booktabs}&#10;\newtheorem{theorem}{Theorem}&#10;\newtheorem{corollary}{Corollary}&#10;\newtheorem{case}{Case}&#10;\newtheorem{lemma}{Lemma}&#10;\newtheorem{proposition}{Proposition}&#10;\newtheorem{assumption}{Assumption}&#10;\theoremstyle{definition}&#10;\newtheorem{definition}{Definition}&#10;\newtheorem{example}{Example}&#10;\newtheorem{remark}{Remark}&#10;\newcommand*{\Scale}&#10;[2][4]{\scalebox{#1}{\ensuremath{#2}}}&#10;\usetikzlibrary{chains,shapes,decorations,arrows,calc,arrows.meta,fit,positioning}&#10;\tikzset{three sided/.style={&#10;        draw=none,&#10;        append after command={&#10;            [shorten &lt;= -0.5\pgflinewidth]&#10;            ([shift={(-0.5\pgflinewidth,-0.5\pgflinewidth)}]\tikzlastnode.north east)&#10;        edge([shift={( 0.5\pgflinewidth,-0.5\pgflinewidth)}]\tikzlastnode.north west)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2/.style={&#10;        draw=none,&#10;        append after command={&#10;            [shorten &lt;= -0.5\pgflinewidth]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3/.style={&#10;        draw=none,&#10;        append after command={&#10;            [shorten &lt;= -0.5\pgflinewidth]&#10;  ([shift={(-0.5\pgflinewidth,-0.5\pgflinewidth)}]\tikzlastnode.north east)&#10;        edge([shift={( 0.5\pgflinewidth,-0.5\pgflinewidth)}]\tikzlastnode.north west) 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&#10;        }&#10;    }&#10;}&#10;\begin{document}&#10;$X_t(\gamma).$&#10;&#10;&#10;&#10;\end{document}" title="IguanaTex Bitmap Display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936" y="3203834"/>
            <a:ext cx="1094704" cy="407162"/>
          </a:xfrm>
          <a:prstGeom prst="rect">
            <a:avLst/>
          </a:prstGeom>
        </p:spPr>
      </p:pic>
      <p:pic>
        <p:nvPicPr>
          <p:cNvPr id="16" name="Picture 15" descr="\documentclass{article}&#10;\usepackage{amsmath}&#10;\usepackage{amssymb}&#10;\usepackage{amsfonts}&#10;\usepackage{amsthm}&#10;\pagestyle{empty}&#10;\usepackage{graphics}&#10;\usepackage{graphicx}&#10;\usepackage{times}&#10;\usepackage{tikz}&#10;\usepackage{booktabs}&#10;\newtheorem{theorem}{Theorem}&#10;\newtheorem{corollary}{Corollary}&#10;\newtheorem{case}{Case}&#10;\newtheorem{lemma}{Lemma}&#10;\newtheorem{proposition}{Proposition}&#10;\newtheorem{assumption}{Assumption}&#10;\theoremstyle{definition}&#10;\newtheorem{definition}{Definition}&#10;\newtheorem{example}{Example}&#10;\newtheorem{remark}{Remark}&#10;\newcommand*{\Scale}&#10;[2][4]{\scalebox{#1}{\ensuremath{#2}}}&#10;\usetikzlibrary{chains,shapes,decorations,arrows,calc,arrows.meta,fit,positioning}&#10;\tikzset{three sided/.style={&#10;        draw=none,&#10;        append after command={&#10;            [shorten &lt;= -0.5\pgflinewidth]&#10;            ([shift={(-0.5\pgflinewidth,-0.5\pgflinewidth)}]\tikzlastnode.north east)&#10;        edge([shift={( 0.5\pgflinewidth,-0.5\pgflinewidth)}]\tikzlastnode.north west)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2/.style={&#10;        draw=none,&#10;        append after command={&#10;            [shorten &lt;= -0.5\pgflinewidth]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3/.style={&#10;        draw=none,&#10;        append after command={&#10;            [shorten &lt;= -0.5\pgflinewidth]&#10;  ([shift={(-0.5\pgflinewidth,-0.5\pgflinewidth)}]\tikzlastnode.north east)&#10;        edge([shift={( 0.5\pgflinewidth,-0.5\pgflinewidth)}]\tikzlastnode.north west) 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&#10;        }&#10;    }&#10;}&#10;\begin{document}&#10;$\gamma$ matches with $\gamma'$ ($\gamma^{\prime}\neq\gamma$): $w(\gamma,\gamma^{\prime})\frac{X_t(\gamma^{\prime})}{\sum_{\Tilde{\gamma}\in\Gamma}X_t(\Tilde{\gamma})-1},$&#10;&#10;$\gamma$ matches with $\gamma$: $1-\sum_{\gamma^{\prime}\neq\gamma}w(\gamma,\gamma^{\prime})\frac{X_t(\gamma^{\prime})}{\sum_{\Tilde{\gamma}\in\Gamma}X_t(\Tilde{\gamma})-1}.$&#10;&#10;\end{document}" title="IguanaTex Bitmap Display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385" y="4221214"/>
            <a:ext cx="8733251" cy="1445792"/>
          </a:xfrm>
          <a:prstGeom prst="rect">
            <a:avLst/>
          </a:prstGeom>
        </p:spPr>
      </p:pic>
      <p:pic>
        <p:nvPicPr>
          <p:cNvPr id="18" name="Picture 17" descr="\documentclass{article}&#10;\usepackage{amsmath}&#10;\usepackage{amssymb}&#10;\usepackage{amsfonts}&#10;\usepackage{amsthm}&#10;\pagestyle{empty}&#10;\usepackage{graphics}&#10;\usepackage{graphicx}&#10;\usepackage{times}&#10;\usepackage{tikz}&#10;\usepackage{booktabs}&#10;\newtheorem{theorem}{Theorem}&#10;\newtheorem{corollary}{Corollary}&#10;\newtheorem{case}{Case}&#10;\newtheorem{lemma}{Lemma}&#10;\newtheorem{proposition}{Proposition}&#10;\newtheorem{assumption}{Assumption}&#10;\theoremstyle{definition}&#10;\newtheorem{definition}{Definition}&#10;\newtheorem{example}{Example}&#10;\newtheorem{remark}{Remark}&#10;\newcommand*{\Scale}&#10;[2][4]{\scalebox{#1}{\ensuremath{#2}}}&#10;\usetikzlibrary{chains,shapes,decorations,arrows,calc,arrows.meta,fit,positioning}&#10;\tikzset{three sided/.style={&#10;        draw=none,&#10;        append after command={&#10;            [shorten &lt;= -0.5\pgflinewidth]&#10;            ([shift={(-0.5\pgflinewidth,-0.5\pgflinewidth)}]\tikzlastnode.north east)&#10;        edge([shift={( 0.5\pgflinewidth,-0.5\pgflinewidth)}]\tikzlastnode.north west)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2/.style={&#10;        draw=none,&#10;        append after command={&#10;            [shorten &lt;= -0.5\pgflinewidth]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3/.style={&#10;        draw=none,&#10;        append after command={&#10;            [shorten &lt;= -0.5\pgflinewidth]&#10;  ([shift={(-0.5\pgflinewidth,-0.5\pgflinewidth)}]\tikzlastnode.north east)&#10;        edge([shift={( 0.5\pgflinewidth,-0.5\pgflinewidth)}]\tikzlastnode.north west) 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&#10;        }&#10;    }&#10;}&#10;\begin{document}&#10;$P = (p(\gamma,\gamma^{\prime}))_{\gamma,\gamma^{\prime} \in \Gamma}.$ &#10;&#10;&#10;&#10;\end{document}" title="IguanaTex Bitmap Display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1715" y="5736768"/>
            <a:ext cx="3527923" cy="426667"/>
          </a:xfrm>
          <a:prstGeom prst="rect">
            <a:avLst/>
          </a:prstGeom>
        </p:spPr>
      </p:pic>
      <p:pic>
        <p:nvPicPr>
          <p:cNvPr id="8" name="Picture 7" descr="\documentclass{article}&#10;\usepackage{amsmath}&#10;\usepackage{amssymb}&#10;\usepackage{amsfonts}&#10;\usepackage{amsthm}&#10;\pagestyle{empty}&#10;\usepackage{graphics}&#10;\usepackage{graphicx}&#10;\usepackage{times}&#10;\usepackage{tikz}&#10;\usepackage{booktabs}&#10;\newtheorem{theorem}{Theorem}&#10;\newtheorem{corollary}{Corollary}&#10;\newtheorem{case}{Case}&#10;\usepackage[a4paper, total={4in, 8in}]{geometry}&#10;\newtheorem{lemma}{Lemma}&#10;\newtheorem{proposition}{Proposition}&#10;\newtheorem{assumption}{Assumption}&#10;\theoremstyle{definition}&#10;\newtheorem{definition}{Definition}&#10;\newtheorem{example}{Example}&#10;\newtheorem{remark}{Remark}&#10;\newcommand*{\Scale}&#10;[2][4]{\scalebox{#1}{\ensuremath{#2}}}&#10;\usetikzlibrary{chains,shapes,decorations,arrows,calc,arrows.meta,fit,positioning}&#10;\tikzset{three sided/.style={&#10;        draw=none,&#10;        append after command={&#10;            [shorten &lt;= -0.5\pgflinewidth]&#10;            ([shift={(-0.5\pgflinewidth,-0.5\pgflinewidth)}]\tikzlastnode.north east)&#10;        edge([shift={( 0.5\pgflinewidth,-0.5\pgflinewidth)}]\tikzlastnode.north west)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2/.style={&#10;        draw=none,&#10;        append after command={&#10;            [shorten &lt;= -0.5\pgflinewidth]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3/.style={&#10;        draw=none,&#10;        append after command={&#10;            [shorten &lt;= -0.5\pgflinewidth]&#10;  ([shift={(-0.5\pgflinewidth,-0.5\pgflinewidth)}]\tikzlastnode.north east)&#10;        edge([shift={( 0.5\pgflinewidth,-0.5\pgflinewidth)}]\tikzlastnode.north west) 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&#10;        }&#10;    }&#10;}&#10;\begin{document}&#10;$w(\gamma,\gamma')=w(\gamma',\gamma)\leq 1:$&#10;&#10;&#10;&#10;\end{document}" title="IguanaTex Bitmap Display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5648" y="3726908"/>
            <a:ext cx="4208152" cy="40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5617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Model: discussions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allow heterogeneous users and a general weighted matching mechanism.</a:t>
            </a:r>
          </a:p>
          <a:p>
            <a:endParaRPr lang="en-US" dirty="0"/>
          </a:p>
          <a:p>
            <a:r>
              <a:rPr lang="en-US" dirty="0"/>
              <a:t>Markovian exit probability</a:t>
            </a:r>
          </a:p>
          <a:p>
            <a:pPr lvl="1"/>
            <a:r>
              <a:rPr lang="en-US" dirty="0"/>
              <a:t>The exit probability depends solely on the last match.</a:t>
            </a:r>
          </a:p>
          <a:p>
            <a:pPr lvl="1"/>
            <a:r>
              <a:rPr lang="en-US" dirty="0"/>
              <a:t>We will relax this assumption and propose an estimator.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C1CBA-4892-A140-A01E-A83B9C8F6E3B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36970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-143691" y="1397721"/>
            <a:ext cx="12265057" cy="4882021"/>
          </a:xfrm>
          <a:prstGeom prst="roundRect">
            <a:avLst/>
          </a:prstGeom>
          <a:solidFill>
            <a:schemeClr val="accent6">
              <a:lumMod val="90000"/>
              <a:lumOff val="10000"/>
              <a:alpha val="10000"/>
            </a:schemeClr>
          </a:solidFill>
          <a:ln>
            <a:solidFill>
              <a:schemeClr val="accent6">
                <a:lumMod val="90000"/>
                <a:lumOff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Mean </a:t>
            </a:r>
            <a:r>
              <a:rPr lang="en-US" altLang="zh-CN"/>
              <a:t>field system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C1CBA-4892-A140-A01E-A83B9C8F6E3B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6" name="Picture 5" descr="\documentclass{article}&#10;\usepackage{amsmath}&#10;\usepackage{amssymb}&#10;\usepackage{amsfonts}&#10;\usepackage{amsthm}&#10;\pagestyle{empty}&#10;\usepackage[a4paper, total={4.4in, 8in}]{geometry}&#10;\usepackage{graphics}&#10;\usepackage{graphicx}&#10;\usepackage{times}&#10;\usepackage{tikz}&#10;\usepackage{booktabs}&#10;\newtheorem{theorem}{Theorem}&#10;\newtheorem{corollary}{Corollary}&#10;\newtheorem{case}{Case}&#10;\newtheorem{lemma}{Lemma}&#10;\newtheorem{proposition}{Proposition}&#10;\newtheorem{assumption}{Assumption}&#10;\theoremstyle{definition}&#10;\newtheorem{definition}{Definition}&#10;\newtheorem{example}{Example}&#10;\newtheorem{remark}{Remark}&#10;\newcommand*{\Scale}&#10;[2][4]{\scalebox{#1}{\ensuremath{#2}}}&#10;\usetikzlibrary{chains,shapes,decorations,arrows,calc,arrows.meta,fit,positioning}&#10;\tikzset{three sided/.style={&#10;        draw=none,&#10;        append after command={&#10;            [shorten &lt;= -0.5\pgflinewidth]&#10;            ([shift={(-0.5\pgflinewidth,-0.5\pgflinewidth)}]\tikzlastnode.north east)&#10;        edge([shift={( 0.5\pgflinewidth,-0.5\pgflinewidth)}]\tikzlastnode.north west)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2/.style={&#10;        draw=none,&#10;        append after command={&#10;            [shorten &lt;= -0.5\pgflinewidth]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3/.style={&#10;        draw=none,&#10;        append after command={&#10;            [shorten &lt;= -0.5\pgflinewidth]&#10;  ([shift={(-0.5\pgflinewidth,-0.5\pgflinewidth)}]\tikzlastnode.north east)&#10;        edge([shift={( 0.5\pgflinewidth,-0.5\pgflinewidth)}]\tikzlastnode.north west) 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&#10;        }&#10;    }&#10;}&#10;\begin{document}&#10;&#10;\begin{proposition}As the total arrival rates $\Lambda = \sum_{\gamma \in \Gamma}\lambda(\gamma)$ converging to infinity, and suppose $\lambda(\gamma)/\Lambda\rightarrow \lambda_0(\gamma)$. We have the mean field limits for the number of active users at time $t$ &#10;\vskip -0.1in&#10;$$ \lim_{\Lambda\rightarrow\infty}\frac{X^{(\Lambda)}_t(\gamma)}{\Lambda}=r_t(\gamma) \text{ for } t=0,1,2,\ldots \text { and } \gamma \in \Gamma. $$&#10;Furthermore, the steady state  $\boldsymbol{r}^{*}$   solves the following  equations:&#10;\begin{equation*}&#10;\frac{r^*(\gamma)}{\lambda_0(\gamma)} = \frac{\sum_{\gamma^{\prime} \in \Gamma}r^*(\gamma^{\prime})}{\sum_{\gamma'\in\Gamma}h(\gamma,\gamma^{\prime}|P)r^*(\gamma^{\prime})},\ \forall \gamma \in \Gamma.&#10;\end{equation*}&#10;where $h(\gamma,\gamma^{\prime}|P) := p(\gamma,\gamma^{\prime})w(\gamma,\gamma^{\prime})+p(\gamma,\gamma)(1-w(\gamma,\gamma^{\prime}))$.&#10;\end{proposition}&#10;&#10;\end{document}" title="IguanaTex Bitmap Display">
            <a:extLst>
              <a:ext uri="{FF2B5EF4-FFF2-40B4-BE49-F238E27FC236}">
                <a16:creationId xmlns:a16="http://schemas.microsoft.com/office/drawing/2014/main" id="{36BBA615-6BDD-D242-8749-B7CBD9FA0F2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39461" y="1426407"/>
            <a:ext cx="11313077" cy="4851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438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A/B Tests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C1CBA-4892-A140-A01E-A83B9C8F6E3B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9435" y="2250498"/>
            <a:ext cx="3713130" cy="3713130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838200" y="1534136"/>
            <a:ext cx="10515600" cy="4429492"/>
          </a:xfrm>
        </p:spPr>
        <p:txBody>
          <a:bodyPr/>
          <a:lstStyle/>
          <a:p>
            <a:r>
              <a:rPr lang="en-US" dirty="0"/>
              <a:t>Estimate global treatment effect.</a:t>
            </a:r>
          </a:p>
        </p:txBody>
      </p:sp>
    </p:spTree>
    <p:extLst>
      <p:ext uri="{BB962C8B-B14F-4D97-AF65-F5344CB8AC3E}">
        <p14:creationId xmlns:p14="http://schemas.microsoft.com/office/powerpoint/2010/main" val="25116341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Global treatment effect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34136"/>
            <a:ext cx="11204788" cy="4429492"/>
          </a:xfrm>
        </p:spPr>
        <p:txBody>
          <a:bodyPr/>
          <a:lstStyle/>
          <a:p>
            <a:r>
              <a:rPr lang="en-US" dirty="0"/>
              <a:t> Intervention changes the exit probability.</a:t>
            </a:r>
          </a:p>
          <a:p>
            <a:pPr lvl="1"/>
            <a:r>
              <a:rPr lang="en-US" dirty="0"/>
              <a:t>Global control:                      and the steady-state average session length 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Global treatment:                     and the steady-state average session length </a:t>
            </a:r>
          </a:p>
          <a:p>
            <a:endParaRPr lang="en-US" dirty="0"/>
          </a:p>
          <a:p>
            <a:r>
              <a:rPr lang="en-US" dirty="0"/>
              <a:t>Global treatment effect: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C1CBA-4892-A140-A01E-A83B9C8F6E3B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5" name="Picture 4" descr="\documentclass{article}&#10;\usepackage{amsmath}&#10;\usepackage{amssymb}&#10;\usepackage{amsfonts}&#10;\usepackage{amsthm}&#10;\pagestyle{empty}&#10;\usepackage{graphics}&#10;\usepackage{graphicx}&#10;\usepackage{times}&#10;\usepackage{tikz}&#10;\usepackage{booktabs}&#10;\newtheorem{theorem}{Theorem}&#10;\newtheorem{corollary}{Corollary}&#10;\newtheorem{case}{Case}&#10;\usepackage[a4paper, total={4in, 8in}]{geometry}&#10;\newtheorem{lemma}{Lemma}&#10;\newtheorem{proposition}{Proposition}&#10;\newtheorem{assumption}{Assumption}&#10;\theoremstyle{definition}&#10;\newtheorem{definition}{Definition}&#10;\newtheorem{example}{Example}&#10;\newtheorem{remark}{Remark}&#10;\newcommand*{\Scale}&#10;[2][4]{\scalebox{#1}{\ensuremath{#2}}}&#10;\usetikzlibrary{chains,shapes,decorations,arrows,calc,arrows.meta,fit,positioning}&#10;\tikzset{three sided/.style={&#10;        draw=none,&#10;        append after command={&#10;            [shorten &lt;= -0.5\pgflinewidth]&#10;            ([shift={(-0.5\pgflinewidth,-0.5\pgflinewidth)}]\tikzlastnode.north east)&#10;        edge([shift={( 0.5\pgflinewidth,-0.5\pgflinewidth)}]\tikzlastnode.north west)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2/.style={&#10;        draw=none,&#10;        append after command={&#10;            [shorten &lt;= -0.5\pgflinewidth]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3/.style={&#10;        draw=none,&#10;        append after command={&#10;            [shorten &lt;= -0.5\pgflinewidth]&#10;  ([shift={(-0.5\pgflinewidth,-0.5\pgflinewidth)}]\tikzlastnode.north east)&#10;        edge([shift={( 0.5\pgflinewidth,-0.5\pgflinewidth)}]\tikzlastnode.north west) 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&#10;        }&#10;    }&#10;}&#10;\begin{document}&#10;&#10;$p^{CC}(\gamma,\gamma^{\prime});$&#10;&#10;&#10;\end{document}" title="IguanaTex Bitmap Displa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6287" y="2069737"/>
            <a:ext cx="1659733" cy="392533"/>
          </a:xfrm>
          <a:prstGeom prst="rect">
            <a:avLst/>
          </a:prstGeom>
        </p:spPr>
      </p:pic>
      <p:pic>
        <p:nvPicPr>
          <p:cNvPr id="9" name="Picture 8" descr="\documentclass{article}&#10;\usepackage{amsmath}&#10;\usepackage{amssymb}&#10;\usepackage{amsfonts}&#10;\usepackage{amsthm}&#10;\pagestyle{empty}&#10;\usepackage{graphics}&#10;\usepackage{graphicx}&#10;\usepackage{times}&#10;\usepackage{tikz}&#10;\usepackage{booktabs}&#10;\newtheorem{theorem}{Theorem}&#10;\newtheorem{corollary}{Corollary}&#10;\newtheorem{case}{Case}&#10;\usepackage[a4paper, total={4in, 8in}]{geometry}&#10;\newtheorem{lemma}{Lemma}&#10;\newtheorem{proposition}{Proposition}&#10;\newtheorem{assumption}{Assumption}&#10;\theoremstyle{definition}&#10;\newtheorem{definition}{Definition}&#10;\newtheorem{example}{Example}&#10;\newtheorem{remark}{Remark}&#10;\newcommand*{\Scale}&#10;[2][4]{\scalebox{#1}{\ensuremath{#2}}}&#10;\usetikzlibrary{chains,shapes,decorations,arrows,calc,arrows.meta,fit,positioning}&#10;\tikzset{three sided/.style={&#10;        draw=none,&#10;        append after command={&#10;            [shorten &lt;= -0.5\pgflinewidth]&#10;            ([shift={(-0.5\pgflinewidth,-0.5\pgflinewidth)}]\tikzlastnode.north east)&#10;        edge([shift={( 0.5\pgflinewidth,-0.5\pgflinewidth)}]\tikzlastnode.north west)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2/.style={&#10;        draw=none,&#10;        append after command={&#10;            [shorten &lt;= -0.5\pgflinewidth]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3/.style={&#10;        draw=none,&#10;        append after command={&#10;            [shorten &lt;= -0.5\pgflinewidth]&#10;  ([shift={(-0.5\pgflinewidth,-0.5\pgflinewidth)}]\tikzlastnode.north east)&#10;        edge([shift={( 0.5\pgflinewidth,-0.5\pgflinewidth)}]\tikzlastnode.north west) 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&#10;        }&#10;    }&#10;}&#10;\begin{document}&#10;&#10;$p^{TT}(\gamma,\gamma^{\prime});$&#10;&#10;&#10;\end{document}" title="IguanaTex Bitmap Display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4602" y="2948543"/>
            <a:ext cx="1629867" cy="386133"/>
          </a:xfrm>
          <a:prstGeom prst="rect">
            <a:avLst/>
          </a:prstGeom>
        </p:spPr>
      </p:pic>
      <p:pic>
        <p:nvPicPr>
          <p:cNvPr id="7" name="Picture 6" descr="\documentclass{article}&#10;\usepackage{amsmath}&#10;\usepackage{amssymb}&#10;\usepackage{amsfonts}&#10;\usepackage{amsthm}&#10;\pagestyle{empty}&#10;\usepackage{graphics}&#10;\usepackage{graphicx}&#10;\usepackage{times}&#10;\usepackage{tikz}&#10;\usepackage{booktabs}&#10;\newtheorem{theorem}{Theorem}&#10;\newtheorem{corollary}{Corollary}&#10;\newtheorem{case}{Case}&#10;\usepackage[a4paper, total={4in, 8in}]{geometry}&#10;\newtheorem{lemma}{Lemma}&#10;\newtheorem{proposition}{Proposition}&#10;\newtheorem{assumption}{Assumption}&#10;\theoremstyle{definition}&#10;\newtheorem{definition}{Definition}&#10;\newtheorem{example}{Example}&#10;\newtheorem{remark}{Remark}&#10;\newcommand*{\Scale}&#10;[2][4]{\scalebox{#1}{\ensuremath{#2}}}&#10;\usetikzlibrary{chains,shapes,decorations,arrows,calc,arrows.meta,fit,positioning}&#10;\tikzset{three sided/.style={&#10;        draw=none,&#10;        append after command={&#10;            [shorten &lt;= -0.5\pgflinewidth]&#10;            ([shift={(-0.5\pgflinewidth,-0.5\pgflinewidth)}]\tikzlastnode.north east)&#10;        edge([shift={( 0.5\pgflinewidth,-0.5\pgflinewidth)}]\tikzlastnode.north west)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2/.style={&#10;        draw=none,&#10;        append after command={&#10;            [shorten &lt;= -0.5\pgflinewidth]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3/.style={&#10;        draw=none,&#10;        append after command={&#10;            [shorten &lt;= -0.5\pgflinewidth]&#10;  ([shift={(-0.5\pgflinewidth,-0.5\pgflinewidth)}]\tikzlastnode.north east)&#10;        edge([shift={( 0.5\pgflinewidth,-0.5\pgflinewidth)}]\tikzlastnode.north west) 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&#10;        }&#10;    }&#10;}&#10;\begin{document}&#10;&#10;$\mathbb{E}[N_\mathrm{GT}^*]= \sum_{\gamma\in\Gamma}r_\mathrm{GT}^*(\gamma).  $&#10;&#10;&#10;\end{document}" title="IguanaTex Bitmap Display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018" y="3453773"/>
            <a:ext cx="3752533" cy="426667"/>
          </a:xfrm>
          <a:prstGeom prst="rect">
            <a:avLst/>
          </a:prstGeom>
        </p:spPr>
      </p:pic>
      <p:pic>
        <p:nvPicPr>
          <p:cNvPr id="10" name="Picture 9" descr="\documentclass{article}&#10;\usepackage{amsmath}&#10;\usepackage{amssymb}&#10;\usepackage{amsfonts}&#10;\usepackage{amsthm}&#10;\pagestyle{empty}&#10;\usepackage{graphics}&#10;\usepackage{graphicx}&#10;\usepackage{times}&#10;\usepackage{tikz}&#10;\usepackage{booktabs}&#10;\newtheorem{theorem}{Theorem}&#10;\newtheorem{corollary}{Corollary}&#10;\newtheorem{case}{Case}&#10;\usepackage[a4paper, total={4in, 8in}]{geometry}&#10;\newtheorem{lemma}{Lemma}&#10;\newtheorem{proposition}{Proposition}&#10;\newtheorem{assumption}{Assumption}&#10;\theoremstyle{definition}&#10;\newtheorem{definition}{Definition}&#10;\newtheorem{example}{Example}&#10;\newtheorem{remark}{Remark}&#10;\newcommand*{\Scale}&#10;[2][4]{\scalebox{#1}{\ensuremath{#2}}}&#10;\usetikzlibrary{chains,shapes,decorations,arrows,calc,arrows.meta,fit,positioning}&#10;\tikzset{three sided/.style={&#10;        draw=none,&#10;        append after command={&#10;            [shorten &lt;= -0.5\pgflinewidth]&#10;            ([shift={(-0.5\pgflinewidth,-0.5\pgflinewidth)}]\tikzlastnode.north east)&#10;        edge([shift={( 0.5\pgflinewidth,-0.5\pgflinewidth)}]\tikzlastnode.north west)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2/.style={&#10;        draw=none,&#10;        append after command={&#10;            [shorten &lt;= -0.5\pgflinewidth]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3/.style={&#10;        draw=none,&#10;        append after command={&#10;            [shorten &lt;= -0.5\pgflinewidth]&#10;  ([shift={(-0.5\pgflinewidth,-0.5\pgflinewidth)}]\tikzlastnode.north east)&#10;        edge([shift={( 0.5\pgflinewidth,-0.5\pgflinewidth)}]\tikzlastnode.north west) 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&#10;        }&#10;    }&#10;}&#10;\begin{document}&#10;&#10;$\mathbb{E}[N^*_\mathrm{GC}]= \sum_{\gamma\in\Gamma}r_\mathrm{GC}^*(\gamma).  $&#10;&#10;&#10;\end{document}" title="IguanaTex Bitmap Display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018" y="2559085"/>
            <a:ext cx="3752535" cy="426667"/>
          </a:xfrm>
          <a:prstGeom prst="rect">
            <a:avLst/>
          </a:prstGeom>
        </p:spPr>
      </p:pic>
      <p:pic>
        <p:nvPicPr>
          <p:cNvPr id="11" name="Picture 10" descr="\documentclass{article}&#10;\usepackage{amsmath}&#10;\usepackage{amssymb}&#10;\usepackage{amsfonts}&#10;\usepackage{amsthm}&#10;\pagestyle{empty}&#10;\usepackage{graphics}&#10;\usepackage{graphicx}&#10;\usepackage{times}&#10;\usepackage{tikz}&#10;\usepackage{booktabs}&#10;\newtheorem{theorem}{Theorem}&#10;\newtheorem{corollary}{Corollary}&#10;\newtheorem{case}{Case}&#10;\usepackage[a4paper, total={4in, 8in}]{geometry}&#10;\newtheorem{lemma}{Lemma}&#10;\newtheorem{proposition}{Proposition}&#10;\newtheorem{assumption}{Assumption}&#10;\theoremstyle{definition}&#10;\newtheorem{definition}{Definition}&#10;\newtheorem{example}{Example}&#10;\newtheorem{remark}{Remark}&#10;\newcommand*{\Scale}&#10;[2][4]{\scalebox{#1}{\ensuremath{#2}}}&#10;\usetikzlibrary{chains,shapes,decorations,arrows,calc,arrows.meta,fit,positioning}&#10;\tikzset{three sided/.style={&#10;        draw=none,&#10;        append after command={&#10;            [shorten &lt;= -0.5\pgflinewidth]&#10;            ([shift={(-0.5\pgflinewidth,-0.5\pgflinewidth)}]\tikzlastnode.north east)&#10;        edge([shift={( 0.5\pgflinewidth,-0.5\pgflinewidth)}]\tikzlastnode.north west)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2/.style={&#10;        draw=none,&#10;        append after command={&#10;            [shorten &lt;= -0.5\pgflinewidth]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3/.style={&#10;        draw=none,&#10;        append after command={&#10;            [shorten &lt;= -0.5\pgflinewidth]&#10;  ([shift={(-0.5\pgflinewidth,-0.5\pgflinewidth)}]\tikzlastnode.north east)&#10;        edge([shift={( 0.5\pgflinewidth,-0.5\pgflinewidth)}]\tikzlastnode.north west) 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&#10;        }&#10;    }&#10;}&#10;\begin{document}&#10;&#10;   \begin{equation*}&#10;    \mathrm{GTE}=\mathbb{E}[N^*_{\mathrm{GT}}]-\mathbb{E}[N^*_{\mathrm{GC}}]=\sum_{\gamma\in \Gamma}r_{\mathrm{GT}}^*(\gamma)-\sum_{\gamma\in \Gamma}r_{\mathrm{GC}}^*(\gamma).&#10;    \label{GTE:rho}&#10;\end{equation*}&#10;&#10;&#10;\end{document}" title="IguanaTex Bitmap Display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840" y="4645256"/>
            <a:ext cx="9462249" cy="928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1250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User-level randomization (UR)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exit probability of a control user of type </a:t>
            </a: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𝛾 </a:t>
            </a:r>
            <a:r>
              <a:rPr lang="en-US" dirty="0"/>
              <a:t>when matching with a treatment user </a:t>
            </a: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𝛾’</a:t>
            </a:r>
            <a:r>
              <a:rPr lang="en-US" dirty="0"/>
              <a:t>:                     similarly for </a:t>
            </a:r>
          </a:p>
          <a:p>
            <a:r>
              <a:rPr lang="en-US" dirty="0"/>
              <a:t>Treatment assignment probability:</a:t>
            </a:r>
          </a:p>
          <a:p>
            <a:r>
              <a:rPr lang="en-US" altLang="zh-CN" dirty="0"/>
              <a:t>Steady-state s</a:t>
            </a:r>
            <a:r>
              <a:rPr lang="en-US" dirty="0"/>
              <a:t>ession length:</a:t>
            </a:r>
          </a:p>
          <a:p>
            <a:r>
              <a:rPr lang="en-US" dirty="0"/>
              <a:t>Naïve estimator:      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C1CBA-4892-A140-A01E-A83B9C8F6E3B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6" name="Picture 5" descr="\documentclass{article}&#10;\usepackage{amsmath}&#10;\usepackage{amssymb}&#10;\usepackage{amsfonts}&#10;\usepackage{amsthm}&#10;\pagestyle{empty}&#10;\usepackage{graphics}&#10;\usepackage{graphicx}&#10;\usepackage{times}&#10;\usepackage{tikz}&#10;\usepackage{booktabs}&#10;\newtheorem{theorem}{Theorem}&#10;\newtheorem{corollary}{Corollary}&#10;\newtheorem{case}{Case}&#10;\usepackage[a4paper, total={4in, 8in}]{geometry}&#10;\newtheorem{lemma}{Lemma}&#10;\newtheorem{proposition}{Proposition}&#10;\newtheorem{assumption}{Assumption}&#10;\theoremstyle{definition}&#10;\newtheorem{definition}{Definition}&#10;\newtheorem{example}{Example}&#10;\newtheorem{remark}{Remark}&#10;\newcommand*{\Scale}&#10;[2][4]{\scalebox{#1}{\ensuremath{#2}}}&#10;\usetikzlibrary{chains,shapes,decorations,arrows,calc,arrows.meta,fit,positioning}&#10;\tikzset{three sided/.style={&#10;        draw=none,&#10;        append after command={&#10;            [shorten &lt;= -0.5\pgflinewidth]&#10;            ([shift={(-0.5\pgflinewidth,-0.5\pgflinewidth)}]\tikzlastnode.north east)&#10;        edge([shift={( 0.5\pgflinewidth,-0.5\pgflinewidth)}]\tikzlastnode.north west)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2/.style={&#10;        draw=none,&#10;        append after command={&#10;            [shorten &lt;= -0.5\pgflinewidth]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3/.style={&#10;        draw=none,&#10;        append after command={&#10;            [shorten &lt;= -0.5\pgflinewidth]&#10;  ([shift={(-0.5\pgflinewidth,-0.5\pgflinewidth)}]\tikzlastnode.north east)&#10;        edge([shift={( 0.5\pgflinewidth,-0.5\pgflinewidth)}]\tikzlastnode.north west) 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&#10;        }&#10;    }&#10;}&#10;\begin{document}&#10;&#10;&#10;$p^{CT}(\gamma,\gamma^{\prime});$&#10;&#10;\end{document}" title="IguanaTex Bitmap Displa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097" y="2036213"/>
            <a:ext cx="1879772" cy="448610"/>
          </a:xfrm>
          <a:prstGeom prst="rect">
            <a:avLst/>
          </a:prstGeom>
        </p:spPr>
      </p:pic>
      <p:pic>
        <p:nvPicPr>
          <p:cNvPr id="8" name="Picture 7" descr="\documentclass{article}&#10;\usepackage{amsmath}&#10;\usepackage{amssymb}&#10;\usepackage{amsfonts}&#10;\usepackage{amsthm}&#10;\pagestyle{empty}&#10;\usepackage{graphics}&#10;\usepackage{graphicx}&#10;\usepackage{times}&#10;\usepackage{tikz}&#10;\usepackage{booktabs}&#10;\newtheorem{theorem}{Theorem}&#10;\newtheorem{corollary}{Corollary}&#10;\newtheorem{case}{Case}&#10;\usepackage[a4paper, total={4in, 8in}]{geometry}&#10;\newtheorem{lemma}{Lemma}&#10;\newtheorem{proposition}{Proposition}&#10;\newtheorem{assumption}{Assumption}&#10;\theoremstyle{definition}&#10;\newtheorem{definition}{Definition}&#10;\newtheorem{example}{Example}&#10;\newtheorem{remark}{Remark}&#10;\newcommand*{\Scale}&#10;[2][4]{\scalebox{#1}{\ensuremath{#2}}}&#10;\usetikzlibrary{chains,shapes,decorations,arrows,calc,arrows.meta,fit,positioning}&#10;\tikzset{three sided/.style={&#10;        draw=none,&#10;        append after command={&#10;            [shorten &lt;= -0.5\pgflinewidth]&#10;            ([shift={(-0.5\pgflinewidth,-0.5\pgflinewidth)}]\tikzlastnode.north east)&#10;        edge([shift={( 0.5\pgflinewidth,-0.5\pgflinewidth)}]\tikzlastnode.north west)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2/.style={&#10;        draw=none,&#10;        append after command={&#10;            [shorten &lt;= -0.5\pgflinewidth]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3/.style={&#10;        draw=none,&#10;        append after command={&#10;            [shorten &lt;= -0.5\pgflinewidth]&#10;  ([shift={(-0.5\pgflinewidth,-0.5\pgflinewidth)}]\tikzlastnode.north east)&#10;        edge([shift={( 0.5\pgflinewidth,-0.5\pgflinewidth)}]\tikzlastnode.north west) 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&#10;        }&#10;    }&#10;}&#10;\begin{document}&#10;&#10;&#10;$p^{TC}(\gamma,\gamma^{\prime}).$&#10;&#10;\end{document}" title="IguanaTex Bitmap Display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1603" y="2040411"/>
            <a:ext cx="1877334" cy="448610"/>
          </a:xfrm>
          <a:prstGeom prst="rect">
            <a:avLst/>
          </a:prstGeom>
        </p:spPr>
      </p:pic>
      <p:pic>
        <p:nvPicPr>
          <p:cNvPr id="23" name="Picture 22" descr="\documentclass{article}&#10;\usepackage{amsmath}&#10;\usepackage{amssymb}&#10;\usepackage{amsfonts}&#10;\usepackage{amsthm}&#10;\pagestyle{empty}&#10;\usepackage{graphics}&#10;\usepackage{graphicx}&#10;\usepackage{times}&#10;\usepackage{tikz}&#10;\usepackage{booktabs}&#10;\newtheorem{theorem}{Theorem}&#10;\newtheorem{corollary}{Corollary}&#10;\newtheorem{case}{Case}&#10;\usepackage[a4paper, total={4in, 8in}]{geometry}&#10;\newtheorem{lemma}{Lemma}&#10;\newtheorem{proposition}{Proposition}&#10;\newtheorem{assumption}{Assumption}&#10;\theoremstyle{definition}&#10;\newtheorem{definition}{Definition}&#10;\newtheorem{example}{Example}&#10;\newtheorem{remark}{Remark}&#10;\newcommand*{\Scale}&#10;[2][4]{\scalebox{#1}{\ensuremath{#2}}}&#10;\usetikzlibrary{chains,shapes,decorations,arrows,calc,arrows.meta,fit,positioning}&#10;\tikzset{three sided/.style={&#10;        draw=none,&#10;        append after command={&#10;            [shorten &lt;= -0.5\pgflinewidth]&#10;            ([shift={(-0.5\pgflinewidth,-0.5\pgflinewidth)}]\tikzlastnode.north east)&#10;        edge([shift={( 0.5\pgflinewidth,-0.5\pgflinewidth)}]\tikzlastnode.north west)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2/.style={&#10;        draw=none,&#10;        append after command={&#10;            [shorten &lt;= -0.5\pgflinewidth]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3/.style={&#10;        draw=none,&#10;        append after command={&#10;            [shorten &lt;= -0.5\pgflinewidth]&#10;  ([shift={(-0.5\pgflinewidth,-0.5\pgflinewidth)}]\tikzlastnode.north east)&#10;        edge([shift={( 0.5\pgflinewidth,-0.5\pgflinewidth)}]\tikzlastnode.north west) 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&#10;        }&#10;    }&#10;}&#10;\begin{document}&#10;&#10;$\alpha_U.$&#10;&#10;&#10;\end{document}" title="IguanaTex Bitmap Display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4440" y="2706117"/>
            <a:ext cx="594895" cy="243810"/>
          </a:xfrm>
          <a:prstGeom prst="rect">
            <a:avLst/>
          </a:prstGeom>
        </p:spPr>
      </p:pic>
      <p:pic>
        <p:nvPicPr>
          <p:cNvPr id="5" name="Picture 4" descr="\documentclass{article}&#10;\usepackage{amsmath}&#10;\usepackage{amssymb}&#10;\usepackage{amsfonts}&#10;\usepackage{amsthm}&#10;\pagestyle{empty}&#10;\usepackage{graphics}&#10;\usepackage{graphicx}&#10;\usepackage{times}&#10;\usepackage{tikz}&#10;\usepackage{booktabs}&#10;\newtheorem{theorem}{Theorem}&#10;\newtheorem{corollary}{Corollary}&#10;\newtheorem{case}{Case}&#10;\usepackage[a4paper, total={4in, 8in}]{geometry}&#10;\newtheorem{lemma}{Lemma}&#10;\newtheorem{proposition}{Proposition}&#10;\newtheorem{assumption}{Assumption}&#10;\theoremstyle{definition}&#10;\newtheorem{definition}{Definition}&#10;\newtheorem{example}{Example}&#10;\newtheorem{remark}{Remark}&#10;\newcommand*{\Scale}&#10;[2][4]{\scalebox{#1}{\ensuremath{#2}}}&#10;\usetikzlibrary{chains,shapes,decorations,arrows,calc,arrows.meta,fit,positioning}&#10;\tikzset{three sided/.style={&#10;        draw=none,&#10;        append after command={&#10;            [shorten &lt;= -0.5\pgflinewidth]&#10;            ([shift={(-0.5\pgflinewidth,-0.5\pgflinewidth)}]\tikzlastnode.north east)&#10;        edge([shift={( 0.5\pgflinewidth,-0.5\pgflinewidth)}]\tikzlastnode.north west)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2/.style={&#10;        draw=none,&#10;        append after command={&#10;            [shorten &lt;= -0.5\pgflinewidth]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3/.style={&#10;        draw=none,&#10;        append after command={&#10;            [shorten &lt;= -0.5\pgflinewidth]&#10;  ([shift={(-0.5\pgflinewidth,-0.5\pgflinewidth)}]\tikzlastnode.north east)&#10;        edge([shift={( 0.5\pgflinewidth,-0.5\pgflinewidth)}]\tikzlastnode.north west) 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&#10;        }&#10;    }&#10;}&#10;\begin{document}&#10;&#10;&#10;$N^*(C|\alpha_U)$ and $N^*(T|\alpha_U)$.&#10;&#10;\end{document}" title="IguanaTex Bitmap Display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843" y="3232672"/>
            <a:ext cx="4486094" cy="407162"/>
          </a:xfrm>
          <a:prstGeom prst="rect">
            <a:avLst/>
          </a:prstGeom>
        </p:spPr>
      </p:pic>
      <p:pic>
        <p:nvPicPr>
          <p:cNvPr id="7" name="Picture 6" descr="\documentclass{article}&#10;\usepackage{amsmath}&#10;\usepackage{amssymb}&#10;\usepackage{amsfonts}&#10;\usepackage{amsthm}&#10;\pagestyle{empty}&#10;\usepackage{graphics}&#10;\usepackage{graphicx}&#10;\usepackage{times}&#10;\usepackage{tikz}&#10;\usepackage{booktabs}&#10;\newtheorem{theorem}{Theorem}&#10;\newtheorem{corollary}{Corollary}&#10;\newtheorem{case}{Case}&#10;\usepackage[a4paper, total={4in, 8in}]{geometry}&#10;\newtheorem{lemma}{Lemma}&#10;\newtheorem{proposition}{Proposition}&#10;\newtheorem{assumption}{Assumption}&#10;\theoremstyle{definition}&#10;\newtheorem{definition}{Definition}&#10;\newtheorem{example}{Example}&#10;\newtheorem{remark}{Remark}&#10;\newcommand*{\Scale}&#10;[2][4]{\scalebox{#1}{\ensuremath{#2}}}&#10;\usetikzlibrary{chains,shapes,decorations,arrows,calc,arrows.meta,fit,positioning}&#10;\tikzset{three sided/.style={&#10;        draw=none,&#10;        append after command={&#10;            [shorten &lt;= -0.5\pgflinewidth]&#10;            ([shift={(-0.5\pgflinewidth,-0.5\pgflinewidth)}]\tikzlastnode.north east)&#10;        edge([shift={( 0.5\pgflinewidth,-0.5\pgflinewidth)}]\tikzlastnode.north west)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2/.style={&#10;        draw=none,&#10;        append after command={&#10;            [shorten &lt;= -0.5\pgflinewidth]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3/.style={&#10;        draw=none,&#10;        append after command={&#10;            [shorten &lt;= -0.5\pgflinewidth]&#10;  ([shift={(-0.5\pgflinewidth,-0.5\pgflinewidth)}]\tikzlastnode.north east)&#10;        edge([shift={( 0.5\pgflinewidth,-0.5\pgflinewidth)}]\tikzlastnode.north west) 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&#10;        }&#10;    }&#10;}&#10;\begin{document}&#10;&#10;\begin{align*}&#10;\widehat{\mathrm{GTE}}_{\mathrm{U}}(\alpha_U)&amp; = \mathbb{E}[N^*(T|\alpha_U)]-\mathbb{E}[N^*(C|\alpha_U)] \end{align*}&#10;&#10;&#10;&#10;\end{document}" title="IguanaTex Bitmap Display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859" y="4353905"/>
            <a:ext cx="7582476" cy="536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5986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Match-level randomization (MR)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Treatment assignment probability:</a:t>
            </a:r>
          </a:p>
          <a:p>
            <a:r>
              <a:rPr lang="en-US" dirty="0"/>
              <a:t>Average exit probability:    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Naïve estimator: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C1CBA-4892-A140-A01E-A83B9C8F6E3B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7" name="Picture 6" descr="\documentclass{article}&#10;\usepackage{amsmath}&#10;\usepackage{amssymb}&#10;\usepackage{amsfonts}&#10;\usepackage{amsthm}&#10;\pagestyle{empty}&#10;\usepackage{graphics}&#10;\usepackage{graphicx}&#10;\usepackage{times}&#10;\usepackage{tikz}&#10;\usepackage{booktabs}&#10;\newtheorem{theorem}{Theorem}&#10;\newtheorem{corollary}{Corollary}&#10;\newtheorem{case}{Case}&#10;\usepackage[a4paper, total={4in, 8in}]{geometry}&#10;\newtheorem{lemma}{Lemma}&#10;\newtheorem{proposition}{Proposition}&#10;\newtheorem{assumption}{Assumption}&#10;\theoremstyle{definition}&#10;\newtheorem{definition}{Definition}&#10;\newtheorem{example}{Example}&#10;\newtheorem{remark}{Remark}&#10;\newcommand*{\Scale}&#10;[2][4]{\scalebox{#1}{\ensuremath{#2}}}&#10;\usetikzlibrary{chains,shapes,decorations,arrows,calc,arrows.meta,fit,positioning}&#10;\tikzset{three sided/.style={&#10;        draw=none,&#10;        append after command={&#10;            [shorten &lt;= -0.5\pgflinewidth]&#10;            ([shift={(-0.5\pgflinewidth,-0.5\pgflinewidth)}]\tikzlastnode.north east)&#10;        edge([shift={( 0.5\pgflinewidth,-0.5\pgflinewidth)}]\tikzlastnode.north west)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2/.style={&#10;        draw=none,&#10;        append after command={&#10;            [shorten &lt;= -0.5\pgflinewidth]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3/.style={&#10;        draw=none,&#10;        append after command={&#10;            [shorten &lt;= -0.5\pgflinewidth]&#10;  ([shift={(-0.5\pgflinewidth,-0.5\pgflinewidth)}]\tikzlastnode.north east)&#10;        edge([shift={( 0.5\pgflinewidth,-0.5\pgflinewidth)}]\tikzlastnode.north west) 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&#10;        }&#10;    }&#10;}&#10;\begin{document}&#10;&#10;$\alpha_M.$&#10;&#10;&#10;\end{document}" title="IguanaTex Bitmap Displa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9127" y="1715493"/>
            <a:ext cx="682667" cy="238933"/>
          </a:xfrm>
          <a:prstGeom prst="rect">
            <a:avLst/>
          </a:prstGeom>
        </p:spPr>
      </p:pic>
      <p:pic>
        <p:nvPicPr>
          <p:cNvPr id="6" name="Picture 5" descr="\documentclass{article}&#10;\usepackage{amsmath}&#10;\usepackage{amssymb}&#10;\usepackage{amsfonts}&#10;\usepackage{amsthm}&#10;\pagestyle{empty}&#10;\usepackage{graphics}&#10;\usepackage{graphicx}&#10;\usepackage{times}&#10;\usepackage{tikz}&#10;\usepackage{booktabs}&#10;\newtheorem{theorem}{Theorem}&#10;\newtheorem{corollary}{Corollary}&#10;\newtheorem{case}{Case}&#10;\usepackage[a4paper, total={4in, 8in}]{geometry}&#10;\newtheorem{lemma}{Lemma}&#10;\newtheorem{proposition}{Proposition}&#10;\newtheorem{assumption}{Assumption}&#10;\theoremstyle{definition}&#10;\newtheorem{definition}{Definition}&#10;\newtheorem{example}{Example}&#10;\newtheorem{remark}{Remark}&#10;\newcommand*{\Scale}&#10;[2][4]{\scalebox{#1}{\ensuremath{#2}}}&#10;\usetikzlibrary{chains,shapes,decorations,arrows,calc,arrows.meta,fit,positioning}&#10;\tikzset{three sided/.style={&#10;        draw=none,&#10;        append after command={&#10;            [shorten &lt;= -0.5\pgflinewidth]&#10;            ([shift={(-0.5\pgflinewidth,-0.5\pgflinewidth)}]\tikzlastnode.north east)&#10;        edge([shift={( 0.5\pgflinewidth,-0.5\pgflinewidth)}]\tikzlastnode.north west)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2/.style={&#10;        draw=none,&#10;        append after command={&#10;            [shorten &lt;= -0.5\pgflinewidth]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3/.style={&#10;        draw=none,&#10;        append after command={&#10;            [shorten &lt;= -0.5\pgflinewidth]&#10;  ([shift={(-0.5\pgflinewidth,-0.5\pgflinewidth)}]\tikzlastnode.north east)&#10;        edge([shift={( 0.5\pgflinewidth,-0.5\pgflinewidth)}]\tikzlastnode.north west) 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&#10;        }&#10;    }&#10;}&#10;\begin{document}&#10;&#10;\begin{align*}&#10;\hat{q}(C|\alpha_M)&amp;=\frac{\text{The number of users leaving after a control match}}{2\times\text{The total number of control matches}} \\&#10;\hat{q}(T|\alpha_M)&amp;=\frac{\text{The number of users leaving after a treatment match}}{2\times\text{The total number of treatment matches}} &#10;\end{align*}&#10;\end{document}" title="IguanaTex Bitmap Display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96" y="2834596"/>
            <a:ext cx="10600835" cy="1857828"/>
          </a:xfrm>
          <a:prstGeom prst="rect">
            <a:avLst/>
          </a:prstGeom>
        </p:spPr>
      </p:pic>
      <p:pic>
        <p:nvPicPr>
          <p:cNvPr id="10" name="Picture 9" descr="\documentclass{article}&#10;\usepackage{amsmath}&#10;\usepackage{amssymb}&#10;\usepackage{amsfonts}&#10;\usepackage{amsthm}&#10;\pagestyle{empty}&#10;\usepackage{graphics}&#10;\usepackage{graphicx}&#10;\usepackage{times}&#10;\usepackage{tikz}&#10;\usepackage{booktabs}&#10;\newtheorem{theorem}{Theorem}&#10;\newtheorem{corollary}{Corollary}&#10;\newtheorem{case}{Case}&#10;\usepackage[a4paper, total={4in, 8in}]{geometry}&#10;\newtheorem{lemma}{Lemma}&#10;\newtheorem{proposition}{Proposition}&#10;\newtheorem{assumption}{Assumption}&#10;\theoremstyle{definition}&#10;\newtheorem{definition}{Definition}&#10;\newtheorem{example}{Example}&#10;\newtheorem{remark}{Remark}&#10;\newcommand*{\Scale}&#10;[2][4]{\scalebox{#1}{\ensuremath{#2}}}&#10;\usetikzlibrary{chains,shapes,decorations,arrows,calc,arrows.meta,fit,positioning}&#10;\tikzset{three sided/.style={&#10;        draw=none,&#10;        append after command={&#10;            [shorten &lt;= -0.5\pgflinewidth]&#10;            ([shift={(-0.5\pgflinewidth,-0.5\pgflinewidth)}]\tikzlastnode.north east)&#10;        edge([shift={( 0.5\pgflinewidth,-0.5\pgflinewidth)}]\tikzlastnode.north west)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2/.style={&#10;        draw=none,&#10;        append after command={&#10;            [shorten &lt;= -0.5\pgflinewidth]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3/.style={&#10;        draw=none,&#10;        append after command={&#10;            [shorten &lt;= -0.5\pgflinewidth]&#10;  ([shift={(-0.5\pgflinewidth,-0.5\pgflinewidth)}]\tikzlastnode.north east)&#10;        edge([shift={( 0.5\pgflinewidth,-0.5\pgflinewidth)}]\tikzlastnode.north west) 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&#10;        }&#10;    }&#10;}&#10;\begin{document}&#10;&#10;$$\widehat{\mathrm{GTE}}_{\mathrm{M}}(\alpha_M) = 1/\hat{q}(T|\alpha_M) - 1/\hat{q}(C|\alpha_M).$$ &#10;&#10;&#10;\end{document}" title="IguanaTex Bitmap Display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7486" y="5595544"/>
            <a:ext cx="7121680" cy="536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9353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Assumption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C1CBA-4892-A140-A01E-A83B9C8F6E3B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6" name="Picture 5" descr="\documentclass{article}&#10;\usepackage{amsmath}&#10;\usepackage{amssymb}&#10;\usepackage{amsfonts}&#10;\usepackage{amsthm}&#10;\pagestyle{empty}&#10;\usepackage{graphics}&#10;\usepackage{graphicx}&#10;\usepackage{times}&#10;\usepackage{tikz}&#10;\usepackage{booktabs}&#10;\newtheorem{theorem}{Theorem}&#10;\newtheorem{corollary}{Corollary}&#10;\newtheorem{case}{Case}&#10;\usepackage[a4paper, total={3.4in, 8in}]{geometry}&#10;\newtheorem{lemma}{Lemma}&#10;\newtheorem{proposition}{Proposition}&#10;\newtheorem{assumption}{Assumption}&#10;\theoremstyle{definition}&#10;\newtheorem{definition}{Definition}&#10;\newtheorem{example}{Example}&#10;\newtheorem{remark}{Remark}&#10;\newcommand*{\Scale}&#10;[2][4]{\scalebox{#1}{\ensuremath{#2}}}&#10;\usetikzlibrary{chains,shapes,decorations,arrows,calc,arrows.meta,fit,positioning}&#10;\tikzset{three sided/.style={&#10;        draw=none,&#10;        append after command={&#10;            [shorten &lt;= -0.5\pgflinewidth]&#10;            ([shift={(-0.5\pgflinewidth,-0.5\pgflinewidth)}]\tikzlastnode.north east)&#10;        edge([shift={( 0.5\pgflinewidth,-0.5\pgflinewidth)}]\tikzlastnode.north west)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2/.style={&#10;        draw=none,&#10;        append after command={&#10;            [shorten &lt;= -0.5\pgflinewidth]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3/.style={&#10;        draw=none,&#10;        append after command={&#10;            [shorten &lt;= -0.5\pgflinewidth]&#10;  ([shift={(-0.5\pgflinewidth,-0.5\pgflinewidth)}]\tikzlastnode.north east)&#10;        edge([shift={( 0.5\pgflinewidth,-0.5\pgflinewidth)}]\tikzlastnode.north west) 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&#10;        }&#10;    }&#10;}&#10;\begin{document}&#10;&#10;&#10;&#10;\begin{assumption}\label{assum:1}&#10;    (homogeneous and multiplicative treatment effect)&#10;    We assume that the exit probability matrices satisfy:&#10;    $P^{CT} = l^{CT}P^{CC}, P^{TC} = l^{TC} P^{CC}, P^{TT} = l^{TT}P^{CC}$, where $l^{CT},l^{TC},l^{TT}$ are positive parameters and their values represent the effect of intervention.&#10;\end{assumption}&#10;&#10;&#10;\end{document}" title="IguanaTex Bitmap Displa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436" y="1627181"/>
            <a:ext cx="11232003" cy="259748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54188" y="4992562"/>
            <a:ext cx="114822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Remark: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Heterogeneous users but homogeneous treatment effects.</a:t>
            </a:r>
          </a:p>
        </p:txBody>
      </p:sp>
    </p:spTree>
    <p:extLst>
      <p:ext uri="{BB962C8B-B14F-4D97-AF65-F5344CB8AC3E}">
        <p14:creationId xmlns:p14="http://schemas.microsoft.com/office/powerpoint/2010/main" val="2046809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-391885" y="1743815"/>
            <a:ext cx="12906102" cy="3050249"/>
          </a:xfrm>
          <a:prstGeom prst="roundRect">
            <a:avLst/>
          </a:prstGeom>
          <a:solidFill>
            <a:schemeClr val="accent6">
              <a:lumMod val="90000"/>
              <a:lumOff val="10000"/>
              <a:alpha val="10000"/>
            </a:schemeClr>
          </a:solidFill>
          <a:ln>
            <a:solidFill>
              <a:schemeClr val="accent6">
                <a:lumMod val="90000"/>
                <a:lumOff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direction of biases: UR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C1CBA-4892-A140-A01E-A83B9C8F6E3B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3" name="Picture 2" descr="\documentclass{article}&#10;\usepackage{amsmath}&#10;\usepackage{amssymb}&#10;\usepackage{amsfonts}&#10;\usepackage{amsthm}&#10;\pagestyle{empty}&#10;\usepackage{graphics}&#10;\usepackage{graphicx}&#10;\usepackage{times}&#10;\usepackage{tikz}&#10;\usepackage{booktabs}&#10;\newtheorem{theorem}{Theorem}&#10;\newtheorem{corollary}{Corollary}&#10;\newtheorem{case}{Case}&#10;\usepackage[a4paper, total={4in, 8in}]{geometry}&#10;\newtheorem{lemma}{Lemma}&#10;\newtheorem{proposition}{Proposition}&#10;\newtheorem{assumption}{Assumption}&#10;\theoremstyle{definition}&#10;\newtheorem{definition}{Definition}&#10;\newtheorem{example}{Example}&#10;\newtheorem{remark}{Remark}&#10;\newcommand*{\Scale}&#10;[2][4]{\scalebox{#1}{\ensuremath{#2}}}&#10;\usetikzlibrary{chains,shapes,decorations,arrows,calc,arrows.meta,fit,positioning}&#10;\tikzset{three sided/.style={&#10;        draw=none,&#10;        append after command={&#10;            [shorten &lt;= -0.5\pgflinewidth]&#10;            ([shift={(-0.5\pgflinewidth,-0.5\pgflinewidth)}]\tikzlastnode.north east)&#10;        edge([shift={( 0.5\pgflinewidth,-0.5\pgflinewidth)}]\tikzlastnode.north west)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2/.style={&#10;        draw=none,&#10;        append after command={&#10;            [shorten &lt;= -0.5\pgflinewidth]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3/.style={&#10;        draw=none,&#10;        append after command={&#10;            [shorten &lt;= -0.5\pgflinewidth]&#10;  ([shift={(-0.5\pgflinewidth,-0.5\pgflinewidth)}]\tikzlastnode.north east)&#10;        edge([shift={( 0.5\pgflinewidth,-0.5\pgflinewidth)}]\tikzlastnode.north west) 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&#10;        }&#10;    }&#10;}&#10;\begin{document}&#10;\addtocounter{proposition}{1}&#10;\begin{proposition} Under the homogeneous and multiplicative treatment effect,  in UR,  $\widehat{\mathrm{GTE}}_{\mathrm{U}}(\alpha_U)-\mathrm{GTE}&gt;0,$ &#10;    if and only if  $$(1-\alpha_U)(l^{TT}-l^{TC})-\alpha_U l^{TT}(1-l^{CT})&gt;0.$$ &#10;     &#10;In particular, the bias is  positive if $l^{TC}&lt;l^{TT}&lt;1&lt;l^{CT}.$&#10;&#10;    &#10;\end{proposition}&#10;&#10;&#10;&#10;\end{document}" title="IguanaTex Bitmap Displa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92" y="1810119"/>
            <a:ext cx="11741871" cy="269409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54188" y="4992562"/>
            <a:ext cx="114822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Remark: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sometimes the sign is wrong!</a:t>
            </a:r>
          </a:p>
        </p:txBody>
      </p:sp>
      <p:pic>
        <p:nvPicPr>
          <p:cNvPr id="8" name="Picture 7" descr="\documentclass{article}&#10;\usepackage{amsmath}&#10;\usepackage{amssymb}&#10;\usepackage{amsfonts}&#10;\usepackage{amsthm}&#10;\pagestyle{empty}&#10;\usepackage{graphics}&#10;\usepackage{graphicx}&#10;\usepackage{times}&#10;\usepackage{tikz}&#10;\usepackage{booktabs}&#10;\newtheorem{theorem}{Theorem}&#10;\newtheorem{corollary}{Corollary}&#10;\newtheorem{case}{Case}&#10;\usepackage[a4paper, total={4in, 8in}]{geometry}&#10;\newtheorem{lemma}{Lemma}&#10;\newtheorem{proposition}{Proposition}&#10;\newtheorem{assumption}{Assumption}&#10;\theoremstyle{definition}&#10;\newtheorem{definition}{Definition}&#10;\newtheorem{example}{Example}&#10;\newtheorem{remark}{Remark}&#10;\newcommand*{\Scale}&#10;[2][4]{\scalebox{#1}{\ensuremath{#2}}}&#10;\usetikzlibrary{chains,shapes,decorations,arrows,calc,arrows.meta,fit,positioning}&#10;\tikzset{three sided/.style={&#10;        draw=none,&#10;        append after command={&#10;            [shorten &lt;= -0.5\pgflinewidth]&#10;            ([shift={(-0.5\pgflinewidth,-0.5\pgflinewidth)}]\tikzlastnode.north east)&#10;        edge([shift={( 0.5\pgflinewidth,-0.5\pgflinewidth)}]\tikzlastnode.north west)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2/.style={&#10;        draw=none,&#10;        append after command={&#10;            [shorten &lt;= -0.5\pgflinewidth]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3/.style={&#10;        draw=none,&#10;        append after command={&#10;            [shorten &lt;= -0.5\pgflinewidth]&#10;  ([shift={(-0.5\pgflinewidth,-0.5\pgflinewidth)}]\tikzlastnode.north east)&#10;        edge([shift={( 0.5\pgflinewidth,-0.5\pgflinewidth)}]\tikzlastnode.north west) 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&#10;        }&#10;    }&#10;}&#10;\begin{document}&#10;&#10;&#10;If $l^{CT}&lt;l^{TT}&lt;1&lt;l^{TC}$, then $\widehat{\mathrm{GTE}}_{\mathrm{U}}(\alpha_U)&lt;0&lt;\mathrm{GTE}$.&#10;&#10;&#10;&#10;\end{document}" title="IguanaTex Bitmap Display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715" y="5632901"/>
            <a:ext cx="9308648" cy="536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6609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-391885" y="2122642"/>
            <a:ext cx="12906102" cy="3481323"/>
          </a:xfrm>
          <a:prstGeom prst="roundRect">
            <a:avLst/>
          </a:prstGeom>
          <a:solidFill>
            <a:schemeClr val="accent6">
              <a:lumMod val="90000"/>
              <a:lumOff val="10000"/>
              <a:alpha val="10000"/>
            </a:schemeClr>
          </a:solidFill>
          <a:ln>
            <a:solidFill>
              <a:schemeClr val="accent6">
                <a:lumMod val="90000"/>
                <a:lumOff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direction of biases: UR with wrong sign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C1CBA-4892-A140-A01E-A83B9C8F6E3B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3" name="Picture 2" descr="\documentclass{article}&#10;\usepackage{amsmath}&#10;\usepackage{amssymb}&#10;\usepackage{amsfonts}&#10;\usepackage{amsthm}&#10;\pagestyle{empty}&#10;\usepackage{graphics}&#10;\usepackage{graphicx}&#10;\usepackage{times}&#10;\usepackage{tikz}&#10;\usepackage{booktabs}&#10;\newtheorem{theorem}{Theorem}&#10;\newtheorem{corollary}{Corollary}&#10;\newtheorem{case}{Case}&#10;\usepackage[a4paper, total={4in, 8in}]{geometry}&#10;\newtheorem{lemma}{Lemma}&#10;\newtheorem{proposition}{Proposition}&#10;\newtheorem{assumption}{Assumption}&#10;\theoremstyle{definition}&#10;\newtheorem{definition}{Definition}&#10;\newtheorem{example}{Example}&#10;\newtheorem{remark}{Remark}&#10;\newcommand*{\Scale}&#10;[2][4]{\scalebox{#1}{\ensuremath{#2}}}&#10;\usetikzlibrary{chains,shapes,decorations,arrows,calc,arrows.meta,fit,positioning}&#10;\tikzset{three sided/.style={&#10;        draw=none,&#10;        append after command={&#10;            [shorten &lt;= -0.5\pgflinewidth]&#10;            ([shift={(-0.5\pgflinewidth,-0.5\pgflinewidth)}]\tikzlastnode.north east)&#10;        edge([shift={( 0.5\pgflinewidth,-0.5\pgflinewidth)}]\tikzlastnode.north west)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2/.style={&#10;        draw=none,&#10;        append after command={&#10;            [shorten &lt;= -0.5\pgflinewidth]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3/.style={&#10;        draw=none,&#10;        append after command={&#10;            [shorten &lt;= -0.5\pgflinewidth]&#10;  ([shift={(-0.5\pgflinewidth,-0.5\pgflinewidth)}]\tikzlastnode.north east)&#10;        edge([shift={( 0.5\pgflinewidth,-0.5\pgflinewidth)}]\tikzlastnode.north west) 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&#10;        }&#10;    }&#10;}&#10;\begin{document}&#10;\addtocounter{proposition}{2}&#10;\begin{proposition} Under the homogeneous and multiplicative treatment effect assumption,  in UR,  $\widehat{\mathrm{GTE}}_U(\alpha_U)&lt;0$ if and only if $$\alpha_U(l^{TT}-l^{CT})-(1-\alpha_U)(1-l^{TC})&gt;0.$$&#10;     &#10;In particular If $l^{CT}&lt;l^{TT}&lt;1&lt;l^{TC}$, then $\widehat{\mathrm{GTE}}_{\mathrm{U}}(\alpha_U)&lt;0&lt;\mathrm{GTE}$, i.e., the sign of estimation is wrong.&#10;&#10;    &#10;\end{proposition}&#10;&#10;&#10;&#10;\end{document}" title="IguanaTex Bitmap Displa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93" y="2188945"/>
            <a:ext cx="11741873" cy="3259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8536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65315" y="2611933"/>
            <a:ext cx="12042988" cy="2717713"/>
          </a:xfrm>
          <a:prstGeom prst="roundRect">
            <a:avLst/>
          </a:prstGeom>
          <a:solidFill>
            <a:schemeClr val="accent6">
              <a:lumMod val="90000"/>
              <a:lumOff val="10000"/>
              <a:alpha val="10000"/>
            </a:schemeClr>
          </a:solidFill>
          <a:ln>
            <a:solidFill>
              <a:schemeClr val="accent6">
                <a:lumMod val="90000"/>
                <a:lumOff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direction of biases: MR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C1CBA-4892-A140-A01E-A83B9C8F6E3B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5" name="Picture 4" descr="\documentclass{article}&#10;\usepackage{amsmath}&#10;\usepackage{amssymb}&#10;\usepackage{amsfonts}&#10;\usepackage{amsthm}&#10;\pagestyle{empty}&#10;\usepackage{graphics}&#10;\usepackage{graphicx}&#10;\usepackage{times}&#10;\usepackage{tikz}&#10;\usepackage{booktabs}&#10;\newtheorem{theorem}{Theorem}&#10;\newtheorem{corollary}{Corollary}&#10;\newtheorem{case}{Case}&#10;\usepackage[a4paper, total={4in, 8in}]{geometry}&#10;\newtheorem{lemma}{Lemma}&#10;\newtheorem{proposition}{Proposition}&#10;\newtheorem{assumption}{Assumption}&#10;\theoremstyle{definition}&#10;\newtheorem{definition}{Definition}&#10;\newtheorem{example}{Example}&#10;\newtheorem{remark}{Remark}&#10;\newcommand*{\Scale}&#10;[2][4]{\scalebox{#1}{\ensuremath{#2}}}&#10;\usetikzlibrary{chains,shapes,decorations,arrows,calc,arrows.meta,fit,positioning}&#10;\tikzset{three sided/.style={&#10;        draw=none,&#10;        append after command={&#10;            [shorten &lt;= -0.5\pgflinewidth]&#10;            ([shift={(-0.5\pgflinewidth,-0.5\pgflinewidth)}]\tikzlastnode.north east)&#10;        edge([shift={( 0.5\pgflinewidth,-0.5\pgflinewidth)}]\tikzlastnode.north west)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2/.style={&#10;        draw=none,&#10;        append after command={&#10;            [shorten &lt;= -0.5\pgflinewidth]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3/.style={&#10;        draw=none,&#10;        append after command={&#10;            [shorten &lt;= -0.5\pgflinewidth]&#10;  ([shift={(-0.5\pgflinewidth,-0.5\pgflinewidth)}]\tikzlastnode.north east)&#10;        edge([shift={( 0.5\pgflinewidth,-0.5\pgflinewidth)}]\tikzlastnode.north west) 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&#10;        }&#10;    }&#10;}&#10;\addtocounter{proposition}{2}&#10;\begin{document}&#10;&#10;\begin{proposition}&#10;Under the homogeneous and multiplicative treatment effect assumption, in MR, naive estimators remain unbiased, regardless of the specific values of $l^{TC}, l^{CT}, l^{TT}$, i.e.,&#10;    $$&#10;     \widehat{\mathrm{GTE}}_{\mathrm{M}}(\alpha_M)=\mathrm{GTE}.&#10;    $$&#10;\end{proposition}&#10;&#10;&#10;\end{document}" title="IguanaTex Bitmap Display">
            <a:extLst>
              <a:ext uri="{FF2B5EF4-FFF2-40B4-BE49-F238E27FC236}">
                <a16:creationId xmlns:a16="http://schemas.microsoft.com/office/drawing/2014/main" id="{C49F93C9-65DD-46CE-695D-F480DE806F0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58931" y="2853498"/>
            <a:ext cx="11822326" cy="2306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6501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Non-Markov?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56663" y="1477689"/>
            <a:ext cx="6086325" cy="4429492"/>
          </a:xfrm>
        </p:spPr>
        <p:txBody>
          <a:bodyPr/>
          <a:lstStyle/>
          <a:p>
            <a:r>
              <a:rPr lang="en-US" dirty="0"/>
              <a:t>The exit probability linearly depends on the last two matches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C1CBA-4892-A140-A01E-A83B9C8F6E3B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5" name="Picture 4" descr="\documentclass{article}&#10;\usepackage{amsmath}&#10;\usepackage{amssymb}&#10;\usepackage{amsfonts}&#10;\usepackage{amsthm}&#10;\pagestyle{empty}&#10;\usepackage{graphics}&#10;\usepackage{graphicx}&#10;\usepackage{times}&#10;\usepackage{tikz}&#10;\usepackage{booktabs}&#10;\newtheorem{theorem}{Theorem}&#10;\newtheorem{corollary}{Corollary}&#10;\newtheorem{case}{Case}&#10;\usepackage[a4paper, total={4in, 8in}]{geometry}&#10;\newtheorem{lemma}{Lemma}&#10;\newtheorem{proposition}{Proposition}&#10;\newtheorem{assumption}{Assumption}&#10;\theoremstyle{definition}&#10;\newtheorem{definition}{Definition}&#10;\newtheorem{example}{Example}&#10;\newtheorem{remark}{Remark}&#10;\newcommand*{\Scale}&#10;[2][4]{\scalebox{#1}{\ensuremath{#2}}}&#10;\usetikzlibrary{chains,shapes,decorations,arrows,calc,arrows.meta,fit,positioning}&#10;\tikzset{three sided/.style={&#10;        draw=none,&#10;        append after command={&#10;            [shorten &lt;= -0.5\pgflinewidth]&#10;            ([shift={(-0.5\pgflinewidth,-0.5\pgflinewidth)}]\tikzlastnode.north east)&#10;        edge([shift={( 0.5\pgflinewidth,-0.5\pgflinewidth)}]\tikzlastnode.north west)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2/.style={&#10;        draw=none,&#10;        append after command={&#10;            [shorten &lt;= -0.5\pgflinewidth]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3/.style={&#10;        draw=none,&#10;        append after command={&#10;            [shorten &lt;= -0.5\pgflinewidth]&#10;  ([shift={(-0.5\pgflinewidth,-0.5\pgflinewidth)}]\tikzlastnode.north east)&#10;        edge([shift={( 0.5\pgflinewidth,-0.5\pgflinewidth)}]\tikzlastnode.north west) 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&#10;        }&#10;    }&#10;}&#10;\begin{document}&#10;&#10;$p=kp(\gamma,\gamma'_{-1})+(1-k)p(\gamma,\gamma'_{-2}).$&#10;&#10;&#10;\end{document}" title="IguanaTex Bitmap Displa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225" y="2773997"/>
            <a:ext cx="5939200" cy="4071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09" y="1396932"/>
            <a:ext cx="4996587" cy="4996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1519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91439" y="2913017"/>
            <a:ext cx="11951549" cy="2272937"/>
          </a:xfrm>
          <a:prstGeom prst="roundRect">
            <a:avLst/>
          </a:prstGeom>
          <a:solidFill>
            <a:schemeClr val="accent6">
              <a:lumMod val="90000"/>
              <a:lumOff val="10000"/>
              <a:alpha val="10000"/>
            </a:schemeClr>
          </a:solidFill>
          <a:ln>
            <a:solidFill>
              <a:schemeClr val="accent6">
                <a:lumMod val="90000"/>
                <a:lumOff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Non-Markov?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The exit probability linearly depends on the last two matches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C1CBA-4892-A140-A01E-A83B9C8F6E3B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5" name="Picture 4" descr="\documentclass{article}&#10;\usepackage{amsmath}&#10;\usepackage{amssymb}&#10;\usepackage{amsfonts}&#10;\usepackage{amsthm}&#10;\pagestyle{empty}&#10;\usepackage{graphics}&#10;\usepackage{graphicx}&#10;\usepackage{times}&#10;\usepackage{tikz}&#10;\usepackage{booktabs}&#10;\newtheorem{theorem}{Theorem}&#10;\newtheorem{corollary}{Corollary}&#10;\newtheorem{case}{Case}&#10;\usepackage[a4paper, total={4in, 8in}]{geometry}&#10;\newtheorem{lemma}{Lemma}&#10;\newtheorem{proposition}{Proposition}&#10;\newtheorem{assumption}{Assumption}&#10;\theoremstyle{definition}&#10;\newtheorem{definition}{Definition}&#10;\newtheorem{example}{Example}&#10;\newtheorem{remark}{Remark}&#10;\newcommand*{\Scale}&#10;[2][4]{\scalebox{#1}{\ensuremath{#2}}}&#10;\usetikzlibrary{chains,shapes,decorations,arrows,calc,arrows.meta,fit,positioning}&#10;\tikzset{three sided/.style={&#10;        draw=none,&#10;        append after command={&#10;            [shorten &lt;= -0.5\pgflinewidth]&#10;            ([shift={(-0.5\pgflinewidth,-0.5\pgflinewidth)}]\tikzlastnode.north east)&#10;        edge([shift={( 0.5\pgflinewidth,-0.5\pgflinewidth)}]\tikzlastnode.north west)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2/.style={&#10;        draw=none,&#10;        append after command={&#10;            [shorten &lt;= -0.5\pgflinewidth]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3/.style={&#10;        draw=none,&#10;        append after command={&#10;            [shorten &lt;= -0.5\pgflinewidth]&#10;  ([shift={(-0.5\pgflinewidth,-0.5\pgflinewidth)}]\tikzlastnode.north east)&#10;        edge([shift={( 0.5\pgflinewidth,-0.5\pgflinewidth)}]\tikzlastnode.north west) 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&#10;        }&#10;    }&#10;}&#10;\begin{document}&#10;&#10;$p=kp(\gamma,\gamma'_{-1})+(1-k)p(\gamma,\gamma'_{-2}).$&#10;&#10;&#10;\end{document}" title="IguanaTex Bitmap Displa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1401" y="2132837"/>
            <a:ext cx="5939200" cy="407162"/>
          </a:xfrm>
          <a:prstGeom prst="rect">
            <a:avLst/>
          </a:prstGeom>
        </p:spPr>
      </p:pic>
      <p:pic>
        <p:nvPicPr>
          <p:cNvPr id="9" name="Picture 8" descr="\documentclass{article}&#10;\usepackage{amsmath}&#10;\usepackage{amssymb}&#10;\usepackage{amsfonts}&#10;\usepackage{amsthm}&#10;\pagestyle{empty}&#10;\usepackage{graphics}&#10;\usepackage{graphicx}&#10;\usepackage{times}&#10;\usepackage{tikz}&#10;\usepackage{booktabs}&#10;\newtheorem{theorem}{Theorem}&#10;\newtheorem{corollary}{Corollary}&#10;\newtheorem{case}{Case}&#10;\usepackage[a4paper, total={4in, 8in}]{geometry}&#10;\newtheorem{lemma}{Lemma}&#10;\newtheorem{proposition}{Proposition}&#10;\newtheorem{assumption}{Assumption}&#10;\theoremstyle{definition}&#10;\newtheorem{definition}{Definition}&#10;\newtheorem{example}{Example}&#10;\newtheorem{remark}{Remark}&#10;\newcommand*{\Scale}&#10;[2][4]{\scalebox{#1}{\ensuremath{#2}}}&#10;\usetikzlibrary{chains,shapes,decorations,arrows,calc,arrows.meta,fit,positioning}&#10;\tikzset{three sided/.style={&#10;        draw=none,&#10;        append after command={&#10;            [shorten &lt;= -0.5\pgflinewidth]&#10;            ([shift={(-0.5\pgflinewidth,-0.5\pgflinewidth)}]\tikzlastnode.north east)&#10;        edge([shift={( 0.5\pgflinewidth,-0.5\pgflinewidth)}]\tikzlastnode.north west)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2/.style={&#10;        draw=none,&#10;        append after command={&#10;            [shorten &lt;= -0.5\pgflinewidth]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3/.style={&#10;        draw=none,&#10;        append after command={&#10;            [shorten &lt;= -0.5\pgflinewidth]&#10;  ([shift={(-0.5\pgflinewidth,-0.5\pgflinewidth)}]\tikzlastnode.north east)&#10;        edge([shift={( 0.5\pgflinewidth,-0.5\pgflinewidth)}]\tikzlastnode.north west) 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&#10;        }&#10;    }&#10;}&#10;\begin{document}&#10;&#10;\begin{lemma}&#10;The non-Markovian model has the same GTE as the Markovian model, i.e., $\mathrm{GTE} = \mathrm{GTE}^\mathrm{nmc}(k)$.&#10;Furthermore, we have the UR also gives the same estimate, i.e.,  $ \widehat{\mathrm{GTE}}_{\mathrm{U}}^{\mathrm{nmc}}(\alpha_U,k) = \widehat{\mathrm{GTE}}_{\mathrm{U}}(\alpha_U)$, and the naive estimator in the MR is biased.&#10;\end{lemma}&#10;&#10;&#10;\end{document}" title="IguanaTex Bitmap Display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67" y="3138700"/>
            <a:ext cx="11707742" cy="18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8003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91439" y="2913017"/>
            <a:ext cx="11951549" cy="2272937"/>
          </a:xfrm>
          <a:prstGeom prst="roundRect">
            <a:avLst/>
          </a:prstGeom>
          <a:solidFill>
            <a:schemeClr val="accent6">
              <a:lumMod val="90000"/>
              <a:lumOff val="10000"/>
              <a:alpha val="10000"/>
            </a:schemeClr>
          </a:solidFill>
          <a:ln>
            <a:solidFill>
              <a:schemeClr val="accent6">
                <a:lumMod val="90000"/>
                <a:lumOff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Non-Markov?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The exit probability linearly depends on the last two matches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C1CBA-4892-A140-A01E-A83B9C8F6E3B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5" name="Picture 4" descr="\documentclass{article}&#10;\usepackage{amsmath}&#10;\usepackage{amssymb}&#10;\usepackage{amsfonts}&#10;\usepackage{amsthm}&#10;\pagestyle{empty}&#10;\usepackage{graphics}&#10;\usepackage{graphicx}&#10;\usepackage{times}&#10;\usepackage{tikz}&#10;\usepackage{booktabs}&#10;\newtheorem{theorem}{Theorem}&#10;\newtheorem{corollary}{Corollary}&#10;\newtheorem{case}{Case}&#10;\usepackage[a4paper, total={4in, 8in}]{geometry}&#10;\newtheorem{lemma}{Lemma}&#10;\newtheorem{proposition}{Proposition}&#10;\newtheorem{assumption}{Assumption}&#10;\theoremstyle{definition}&#10;\newtheorem{definition}{Definition}&#10;\newtheorem{example}{Example}&#10;\newtheorem{remark}{Remark}&#10;\newcommand*{\Scale}&#10;[2][4]{\scalebox{#1}{\ensuremath{#2}}}&#10;\usetikzlibrary{chains,shapes,decorations,arrows,calc,arrows.meta,fit,positioning}&#10;\tikzset{three sided/.style={&#10;        draw=none,&#10;        append after command={&#10;            [shorten &lt;= -0.5\pgflinewidth]&#10;            ([shift={(-0.5\pgflinewidth,-0.5\pgflinewidth)}]\tikzlastnode.north east)&#10;        edge([shift={( 0.5\pgflinewidth,-0.5\pgflinewidth)}]\tikzlastnode.north west)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2/.style={&#10;        draw=none,&#10;        append after command={&#10;            [shorten &lt;= -0.5\pgflinewidth]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3/.style={&#10;        draw=none,&#10;        append after command={&#10;            [shorten &lt;= -0.5\pgflinewidth]&#10;  ([shift={(-0.5\pgflinewidth,-0.5\pgflinewidth)}]\tikzlastnode.north east)&#10;        edge([shift={( 0.5\pgflinewidth,-0.5\pgflinewidth)}]\tikzlastnode.north west) 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&#10;        }&#10;    }&#10;}&#10;\begin{document}&#10;&#10;$p=kp(\gamma,\gamma'_{-1})+(1-k)p(\gamma,\gamma'_{-2}).$&#10;&#10;&#10;\end{document}" title="IguanaTex Bitmap Displa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1401" y="2132837"/>
            <a:ext cx="5939200" cy="407162"/>
          </a:xfrm>
          <a:prstGeom prst="rect">
            <a:avLst/>
          </a:prstGeom>
        </p:spPr>
      </p:pic>
      <p:pic>
        <p:nvPicPr>
          <p:cNvPr id="10" name="Picture 9" descr="\documentclass{article}&#10;\usepackage{amsmath}&#10;\usepackage{amssymb}&#10;\usepackage{amsfonts}&#10;\usepackage{amsthm}&#10;\pagestyle{empty}&#10;\usepackage{graphics}&#10;\usepackage{graphicx}&#10;\usepackage{times}&#10;\usepackage{tikz}&#10;\usepackage{booktabs}&#10;\newtheorem{theorem}{Theorem}&#10;\newtheorem{corollary}{Corollary}&#10;\newtheorem{case}{Case}&#10;\usepackage[a4paper, total={4in, 8in}]{geometry}&#10;\newtheorem{lemma}{Lemma}&#10;\newtheorem{proposition}{Proposition}&#10;\newtheorem{assumption}{Assumption}&#10;\theoremstyle{definition}&#10;\newtheorem{definition}{Definition}&#10;\newtheorem{example}{Example}&#10;\newtheorem{remark}{Remark}&#10;\newcommand*{\Scale}&#10;[2][4]{\scalebox{#1}{\ensuremath{#2}}}&#10;\usetikzlibrary{chains,shapes,decorations,arrows,calc,arrows.meta,fit,positioning}&#10;\tikzset{three sided/.style={&#10;        draw=none,&#10;        append after command={&#10;            [shorten &lt;= -0.5\pgflinewidth]&#10;            ([shift={(-0.5\pgflinewidth,-0.5\pgflinewidth)}]\tikzlastnode.north east)&#10;        edge([shift={( 0.5\pgflinewidth,-0.5\pgflinewidth)}]\tikzlastnode.north west)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2/.style={&#10;        draw=none,&#10;        append after command={&#10;            [shorten &lt;= -0.5\pgflinewidth]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3/.style={&#10;        draw=none,&#10;        append after command={&#10;            [shorten &lt;= -0.5\pgflinewidth]&#10;  ([shift={(-0.5\pgflinewidth,-0.5\pgflinewidth)}]\tikzlastnode.north east)&#10;        edge([shift={( 0.5\pgflinewidth,-0.5\pgflinewidth)}]\tikzlastnode.north west) 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&#10;        }&#10;    }&#10;}&#10;\begin{document}&#10;\begin{corollary}&#10;In particular, if there is no interference, i.e., $l^{ct} = 1, l^{tc} = l^{tt}$, the naive estimator in the UR  is unbiased, while the naive estimator of in the MR is biased.&#10;\end{corollary}&#10;&#10;&#10;&#10;\end{document}" title="IguanaTex Bitmap Display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71" y="3449072"/>
            <a:ext cx="11702858" cy="138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7774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Two-sided matching marketplaces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C1CBA-4892-A140-A01E-A83B9C8F6E3B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9785" y="2462559"/>
            <a:ext cx="948919" cy="94891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9785" y="3411478"/>
            <a:ext cx="948919" cy="94891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9785" y="4360397"/>
            <a:ext cx="948919" cy="94891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9785" y="5309316"/>
            <a:ext cx="948919" cy="948919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3380571" y="2374905"/>
            <a:ext cx="70403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dirty="0">
                <a:solidFill>
                  <a:srgbClr val="4D5156"/>
                </a:solidFill>
                <a:latin typeface="Roboto"/>
              </a:rPr>
              <a:t>✓</a:t>
            </a:r>
            <a:endParaRPr lang="en-US" sz="5400" dirty="0"/>
          </a:p>
        </p:txBody>
      </p:sp>
      <p:sp>
        <p:nvSpPr>
          <p:cNvPr id="23" name="Rectangle 22"/>
          <p:cNvSpPr/>
          <p:nvPr/>
        </p:nvSpPr>
        <p:spPr>
          <a:xfrm>
            <a:off x="4515343" y="3298235"/>
            <a:ext cx="70403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dirty="0">
                <a:solidFill>
                  <a:srgbClr val="4D5156"/>
                </a:solidFill>
                <a:latin typeface="Roboto"/>
              </a:rPr>
              <a:t>✓</a:t>
            </a:r>
            <a:endParaRPr lang="en-US" sz="5400" dirty="0"/>
          </a:p>
        </p:txBody>
      </p:sp>
      <p:sp>
        <p:nvSpPr>
          <p:cNvPr id="24" name="Rectangle 23"/>
          <p:cNvSpPr/>
          <p:nvPr/>
        </p:nvSpPr>
        <p:spPr>
          <a:xfrm>
            <a:off x="7948166" y="2488148"/>
            <a:ext cx="70403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dirty="0">
                <a:solidFill>
                  <a:srgbClr val="4D5156"/>
                </a:solidFill>
                <a:latin typeface="Roboto"/>
              </a:rPr>
              <a:t>✓</a:t>
            </a:r>
            <a:endParaRPr lang="en-US" sz="5400" dirty="0"/>
          </a:p>
        </p:txBody>
      </p:sp>
      <p:sp>
        <p:nvSpPr>
          <p:cNvPr id="25" name="Rectangle 24"/>
          <p:cNvSpPr/>
          <p:nvPr/>
        </p:nvSpPr>
        <p:spPr>
          <a:xfrm>
            <a:off x="6842597" y="3298235"/>
            <a:ext cx="58862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dirty="0">
                <a:solidFill>
                  <a:srgbClr val="4D5156"/>
                </a:solidFill>
                <a:latin typeface="Roboto"/>
              </a:rPr>
              <a:t>×</a:t>
            </a:r>
            <a:endParaRPr lang="en-US" sz="5400" dirty="0"/>
          </a:p>
        </p:txBody>
      </p:sp>
      <p:sp>
        <p:nvSpPr>
          <p:cNvPr id="26" name="Rectangle 25"/>
          <p:cNvSpPr/>
          <p:nvPr/>
        </p:nvSpPr>
        <p:spPr>
          <a:xfrm>
            <a:off x="5707824" y="5283727"/>
            <a:ext cx="58862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dirty="0">
                <a:solidFill>
                  <a:srgbClr val="4D5156"/>
                </a:solidFill>
                <a:latin typeface="Roboto"/>
              </a:rPr>
              <a:t>×</a:t>
            </a:r>
            <a:endParaRPr lang="en-US" sz="5400" dirty="0"/>
          </a:p>
        </p:txBody>
      </p:sp>
      <p:sp>
        <p:nvSpPr>
          <p:cNvPr id="27" name="Rectangle 26"/>
          <p:cNvSpPr/>
          <p:nvPr/>
        </p:nvSpPr>
        <p:spPr>
          <a:xfrm>
            <a:off x="5707823" y="4512797"/>
            <a:ext cx="58862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dirty="0">
                <a:solidFill>
                  <a:srgbClr val="4D5156"/>
                </a:solidFill>
                <a:latin typeface="Roboto"/>
              </a:rPr>
              <a:t>×</a:t>
            </a:r>
            <a:endParaRPr lang="en-US" sz="5400" dirty="0"/>
          </a:p>
        </p:txBody>
      </p:sp>
      <p:sp>
        <p:nvSpPr>
          <p:cNvPr id="28" name="Rectangle 27"/>
          <p:cNvSpPr/>
          <p:nvPr/>
        </p:nvSpPr>
        <p:spPr>
          <a:xfrm>
            <a:off x="9054435" y="4376006"/>
            <a:ext cx="70403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dirty="0">
                <a:solidFill>
                  <a:srgbClr val="4D5156"/>
                </a:solidFill>
                <a:latin typeface="Roboto"/>
              </a:rPr>
              <a:t>✓</a:t>
            </a:r>
            <a:endParaRPr lang="en-US" sz="5400" dirty="0"/>
          </a:p>
        </p:txBody>
      </p:sp>
      <p:sp>
        <p:nvSpPr>
          <p:cNvPr id="29" name="Rectangle 28"/>
          <p:cNvSpPr/>
          <p:nvPr/>
        </p:nvSpPr>
        <p:spPr>
          <a:xfrm>
            <a:off x="10189208" y="5129298"/>
            <a:ext cx="70403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dirty="0">
                <a:solidFill>
                  <a:srgbClr val="4D5156"/>
                </a:solidFill>
                <a:latin typeface="Roboto"/>
              </a:rPr>
              <a:t>✓</a:t>
            </a:r>
            <a:endParaRPr lang="en-US" sz="5400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799" y="1420523"/>
            <a:ext cx="914400" cy="9144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388" y="1420523"/>
            <a:ext cx="914400" cy="91440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3155" y="1420523"/>
            <a:ext cx="914400" cy="9144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8566" y="1420523"/>
            <a:ext cx="914400" cy="9144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3977" y="1420523"/>
            <a:ext cx="914400" cy="9144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0210" y="1420523"/>
            <a:ext cx="914400" cy="914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7741" y="142052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4953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Robust and low bias?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User randomization is robust.</a:t>
            </a:r>
          </a:p>
          <a:p>
            <a:r>
              <a:rPr lang="en-US" dirty="0"/>
              <a:t>Match randomization has a low bias under strict assumptions.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C1CBA-4892-A140-A01E-A83B9C8F6E3B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66" y="3603095"/>
            <a:ext cx="2641600" cy="2641600"/>
          </a:xfrm>
          <a:prstGeom prst="rect">
            <a:avLst/>
          </a:prstGeom>
        </p:spPr>
      </p:pic>
      <p:sp>
        <p:nvSpPr>
          <p:cNvPr id="6" name="Oval Callout 5"/>
          <p:cNvSpPr/>
          <p:nvPr/>
        </p:nvSpPr>
        <p:spPr>
          <a:xfrm>
            <a:off x="3062514" y="3226525"/>
            <a:ext cx="8197669" cy="2107545"/>
          </a:xfrm>
          <a:prstGeom prst="wedgeEllipseCallout">
            <a:avLst>
              <a:gd name="adj1" fmla="val -57525"/>
              <a:gd name="adj2" fmla="val 54707"/>
            </a:avLst>
          </a:prstGeom>
          <a:solidFill>
            <a:schemeClr val="tx2">
              <a:lumMod val="20000"/>
              <a:lumOff val="80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83726" y="3764410"/>
            <a:ext cx="74458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 we design experiments and estimators to be robust and achieve low biases?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673168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initial thought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User-level randomization with an estimator: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Variance is huge: only use a small set of data.</a:t>
            </a:r>
          </a:p>
          <a:p>
            <a:r>
              <a:rPr lang="en-US" dirty="0"/>
              <a:t>Selective bias: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C1CBA-4892-A140-A01E-A83B9C8F6E3B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5" name="Picture 4" descr="\documentclass{article}&#10;\usepackage{amsmath}&#10;\usepackage{amssymb}&#10;\usepackage{amsfonts}&#10;\usepackage{amsthm}&#10;\pagestyle{empty}&#10;\usepackage{graphics}&#10;\usepackage{graphicx}&#10;\usepackage{times}&#10;\usepackage{tikz}&#10;\usepackage{booktabs}&#10;\newtheorem{theorem}{Theorem}&#10;\newtheorem{corollary}{Corollary}&#10;\newtheorem{case}{Case}&#10;\usepackage[a4paper, total={4in, 8in}]{geometry}&#10;\newtheorem{lemma}{Lemma}&#10;\newtheorem{proposition}{Proposition}&#10;\newtheorem{assumption}{Assumption}&#10;\theoremstyle{definition}&#10;\newtheorem{definition}{Definition}&#10;\newtheorem{example}{Example}&#10;\newtheorem{remark}{Remark}&#10;\newcommand*{\Scale}&#10;[2][4]{\scalebox{#1}{\ensuremath{#2}}}&#10;\usetikzlibrary{chains,shapes,decorations,arrows,calc,arrows.meta,fit,positioning}&#10;\tikzset{three sided/.style={&#10;        draw=none,&#10;        append after command={&#10;            [shorten &lt;= -0.5\pgflinewidth]&#10;            ([shift={(-0.5\pgflinewidth,-0.5\pgflinewidth)}]\tikzlastnode.north east)&#10;        edge([shift={( 0.5\pgflinewidth,-0.5\pgflinewidth)}]\tikzlastnode.north west)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2/.style={&#10;        draw=none,&#10;        append after command={&#10;            [shorten &lt;= -0.5\pgflinewidth]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3/.style={&#10;        draw=none,&#10;        append after command={&#10;            [shorten &lt;= -0.5\pgflinewidth]&#10;  ([shift={(-0.5\pgflinewidth,-0.5\pgflinewidth)}]\tikzlastnode.north east)&#10;        edge([shift={( 0.5\pgflinewidth,-0.5\pgflinewidth)}]\tikzlastnode.north west) 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&#10;        }&#10;    }&#10;}&#10;\begin{document}&#10;&#10;\begin{align*}&#10;&amp;E[N^*(t|\alpha_U)|\text{all opponents all in treatment}] \\&#10;&amp;- E[N^*(c|\alpha_U)|\text{all opponents all in control}].&#10;\end{align*}&#10;\end{document}" title="IguanaTex Bitmap Displa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917" y="2227510"/>
            <a:ext cx="7243582" cy="1014248"/>
          </a:xfrm>
          <a:prstGeom prst="rect">
            <a:avLst/>
          </a:prstGeom>
        </p:spPr>
      </p:pic>
      <p:pic>
        <p:nvPicPr>
          <p:cNvPr id="12" name="Picture 11" descr="\documentclass{article}&#10;\usepackage{amsmath}&#10;\usepackage{amssymb}&#10;\usepackage{amsfonts}&#10;\usepackage{amsthm}&#10;\pagestyle{empty}&#10;\usepackage{graphics}&#10;\usepackage{graphicx}&#10;\usepackage{times}&#10;\usepackage{tikz}&#10;\usepackage{booktabs}&#10;\newtheorem{theorem}{Theorem}&#10;\newtheorem{corollary}{Corollary}&#10;\newtheorem{case}{Case}&#10;\usepackage[a4paper, total={4in, 8in}]{geometry}&#10;\newtheorem{lemma}{Lemma}&#10;\newtheorem{proposition}{Proposition}&#10;\newtheorem{assumption}{Assumption}&#10;\theoremstyle{definition}&#10;\newtheorem{definition}{Definition}&#10;\newtheorem{example}{Example}&#10;\newtheorem{remark}{Remark}&#10;\newcommand*{\Scale}&#10;[2][4]{\scalebox{#1}{\ensuremath{#2}}}&#10;\usetikzlibrary{chains,shapes,decorations,arrows,calc,arrows.meta,fit,positioning}&#10;\tikzset{three sided/.style={&#10;        draw=none,&#10;        append after command={&#10;            [shorten &lt;= -0.5\pgflinewidth]&#10;            ([shift={(-0.5\pgflinewidth,-0.5\pgflinewidth)}]\tikzlastnode.north east)&#10;        edge([shift={( 0.5\pgflinewidth,-0.5\pgflinewidth)}]\tikzlastnode.north west)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2/.style={&#10;        draw=none,&#10;        append after command={&#10;            [shorten &lt;= -0.5\pgflinewidth]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3/.style={&#10;        draw=none,&#10;        append after command={&#10;            [shorten &lt;= -0.5\pgflinewidth]&#10;  ([shift={(-0.5\pgflinewidth,-0.5\pgflinewidth)}]\tikzlastnode.north east)&#10;        edge([shift={( 0.5\pgflinewidth,-0.5\pgflinewidth)}]\tikzlastnode.north west) 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&#10;        }&#10;    }&#10;}&#10;\begin{document}&#10;&#10;\begin{align*}&#10;&amp;E[N^*(t|\alpha_U)|\text{all opponents all in treatment}] &lt; E[N^*(t|\alpha_U)] \\&#10;&amp; E[N^*(c|\alpha_U)|\text{all opponents all in control}] &lt; E[N^*(c|\alpha_U)].&#10;\end{align*}&#10;\end{document}" title="IguanaTex Bitmap Display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535" y="4949380"/>
            <a:ext cx="9725563" cy="1014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652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0"/>
            <a:ext cx="10826931" cy="1312744"/>
          </a:xfrm>
        </p:spPr>
        <p:txBody>
          <a:bodyPr/>
          <a:lstStyle/>
          <a:p>
            <a:r>
              <a:rPr lang="en-US" dirty="0"/>
              <a:t>Our approach: UR with a linear regression estimator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534136"/>
            <a:ext cx="10918371" cy="4429492"/>
          </a:xfrm>
        </p:spPr>
        <p:txBody>
          <a:bodyPr/>
          <a:lstStyle/>
          <a:p>
            <a:r>
              <a:rPr lang="en-US" dirty="0"/>
              <a:t>Define                   as the ratio of the number of opponents in treatment to the total number of opponents for a treatment user.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C1CBA-4892-A140-A01E-A83B9C8F6E3B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5" name="Picture 4" descr="\documentclass{article}&#10;\usepackage{amsmath}&#10;\usepackage{amssymb}&#10;\usepackage{amsfonts}&#10;\usepackage{amsthm}&#10;\pagestyle{empty}&#10;\usepackage{graphics}&#10;\usepackage{graphicx}&#10;\usepackage{times}&#10;\usepackage{tikz}&#10;\usepackage{booktabs}&#10;\newtheorem{theorem}{Theorem}&#10;\newtheorem{corollary}{Corollary}&#10;\newtheorem{case}{Case}&#10;\usepackage[a4paper, total={4in, 8in}]{geometry}&#10;\newtheorem{lemma}{Lemma}&#10;\newtheorem{proposition}{Proposition}&#10;\newtheorem{assumption}{Assumption}&#10;\theoremstyle{definition}&#10;\newtheorem{definition}{Definition}&#10;\newtheorem{example}{Example}&#10;\newtheorem{remark}{Remark}&#10;\newcommand*{\Scale}&#10;[2][4]{\scalebox{#1}{\ensuremath{#2}}}&#10;\usetikzlibrary{chains,shapes,decorations,arrows,calc,arrows.meta,fit,positioning}&#10;\tikzset{three sided/.style={&#10;        draw=none,&#10;        append after command={&#10;            [shorten &lt;= -0.5\pgflinewidth]&#10;            ([shift={(-0.5\pgflinewidth,-0.5\pgflinewidth)}]\tikzlastnode.north east)&#10;        edge([shift={( 0.5\pgflinewidth,-0.5\pgflinewidth)}]\tikzlastnode.north west)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2/.style={&#10;        draw=none,&#10;        append after command={&#10;            [shorten &lt;= -0.5\pgflinewidth]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3/.style={&#10;        draw=none,&#10;        append after command={&#10;            [shorten &lt;= -0.5\pgflinewidth]&#10;  ([shift={(-0.5\pgflinewidth,-0.5\pgflinewidth)}]\tikzlastnode.north east)&#10;        edge([shift={( 0.5\pgflinewidth,-0.5\pgflinewidth)}]\tikzlastnode.north west) 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&#10;        }&#10;    }&#10;}&#10;\begin{document}&#10;&#10;$\beta^*(T|\alpha_U)$&#10;&#10;&#10;\end{document}" title="IguanaTex Bitmap Displa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7933" y="1612894"/>
            <a:ext cx="1635963" cy="407162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4E14DFC-62CC-44F6-B8A3-789D42201BF6}"/>
              </a:ext>
            </a:extLst>
          </p:cNvPr>
          <p:cNvCxnSpPr>
            <a:cxnSpLocks/>
          </p:cNvCxnSpPr>
          <p:nvPr/>
        </p:nvCxnSpPr>
        <p:spPr>
          <a:xfrm flipH="1">
            <a:off x="4058361" y="7221402"/>
            <a:ext cx="1030801" cy="0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E3027C43-4F63-E206-F959-B2CA7E89AD26}"/>
              </a:ext>
            </a:extLst>
          </p:cNvPr>
          <p:cNvCxnSpPr/>
          <p:nvPr/>
        </p:nvCxnSpPr>
        <p:spPr>
          <a:xfrm flipH="1">
            <a:off x="2367758" y="4504954"/>
            <a:ext cx="322702" cy="703982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B3094DA8-BBFA-D623-C774-9864C26126F9}"/>
              </a:ext>
            </a:extLst>
          </p:cNvPr>
          <p:cNvCxnSpPr>
            <a:cxnSpLocks/>
            <a:stCxn id="50" idx="1"/>
          </p:cNvCxnSpPr>
          <p:nvPr/>
        </p:nvCxnSpPr>
        <p:spPr>
          <a:xfrm flipH="1">
            <a:off x="2747186" y="7235449"/>
            <a:ext cx="1030801" cy="0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5A778A6C-11F4-2854-DBAF-0BE22F139CB3}"/>
              </a:ext>
            </a:extLst>
          </p:cNvPr>
          <p:cNvCxnSpPr/>
          <p:nvPr/>
        </p:nvCxnSpPr>
        <p:spPr>
          <a:xfrm>
            <a:off x="-2806117" y="4601799"/>
            <a:ext cx="737304" cy="1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FC887E5E-9FAB-BD8A-B169-3F65584D3609}"/>
              </a:ext>
            </a:extLst>
          </p:cNvPr>
          <p:cNvCxnSpPr/>
          <p:nvPr/>
        </p:nvCxnSpPr>
        <p:spPr>
          <a:xfrm flipH="1">
            <a:off x="-1733190" y="5028229"/>
            <a:ext cx="445483" cy="382285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677F3324-AD90-9744-989B-2746FF041444}"/>
              </a:ext>
            </a:extLst>
          </p:cNvPr>
          <p:cNvCxnSpPr/>
          <p:nvPr/>
        </p:nvCxnSpPr>
        <p:spPr>
          <a:xfrm>
            <a:off x="-1568996" y="4550470"/>
            <a:ext cx="484574" cy="674055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485F8450-9E1B-6616-9124-1DC82A53D485}"/>
              </a:ext>
            </a:extLst>
          </p:cNvPr>
          <p:cNvCxnSpPr/>
          <p:nvPr/>
        </p:nvCxnSpPr>
        <p:spPr>
          <a:xfrm>
            <a:off x="-1975989" y="5963628"/>
            <a:ext cx="867286" cy="0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43" name="Picture 42">
            <a:extLst>
              <a:ext uri="{FF2B5EF4-FFF2-40B4-BE49-F238E27FC236}">
                <a16:creationId xmlns:a16="http://schemas.microsoft.com/office/drawing/2014/main" id="{F4860189-5B24-E821-AAD0-6FCA8D239A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401" y="5285136"/>
            <a:ext cx="914400" cy="914400"/>
          </a:xfrm>
          <a:prstGeom prst="rect">
            <a:avLst/>
          </a:prstGeom>
          <a:ln w="57150">
            <a:solidFill>
              <a:srgbClr val="0070C0"/>
            </a:solidFill>
          </a:ln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C2ED728D-EFA8-514E-46B2-E79B878125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295" y="3290969"/>
            <a:ext cx="914400" cy="914400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C2DCB0D9-B404-CC4E-BC20-8664987DD22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378" y="6750285"/>
            <a:ext cx="914400" cy="914400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631BA089-FA02-22E7-B27F-5CE78A5320D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02185" y="4327085"/>
            <a:ext cx="914400" cy="914400"/>
          </a:xfrm>
          <a:prstGeom prst="rect">
            <a:avLst/>
          </a:prstGeom>
          <a:ln w="57150">
            <a:solidFill>
              <a:srgbClr val="0070C0"/>
            </a:solidFill>
          </a:ln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0488637A-A7FF-3568-7DAC-757E5C9B905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87328" y="4334234"/>
            <a:ext cx="914400" cy="914400"/>
          </a:xfrm>
          <a:prstGeom prst="rect">
            <a:avLst/>
          </a:prstGeom>
          <a:ln w="57150">
            <a:solidFill>
              <a:srgbClr val="0070C0"/>
            </a:solidFill>
          </a:ln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735B6F14-0CFB-8202-444F-B2DC254B819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909" y="3451671"/>
            <a:ext cx="914400" cy="914400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2D68752-8313-4BD9-F0B6-8EE2D06F372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58300" y="5117480"/>
            <a:ext cx="914400" cy="914400"/>
          </a:xfrm>
          <a:prstGeom prst="rect">
            <a:avLst/>
          </a:prstGeom>
          <a:ln w="57150">
            <a:solidFill>
              <a:srgbClr val="0070C0"/>
            </a:solidFill>
          </a:ln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C3BBA1A6-3FAA-3F2B-443E-68EB0C0481C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987" y="6778249"/>
            <a:ext cx="914400" cy="914400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239E1271-FB7C-73FE-F02B-D87CB995DDF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4994" y="4653131"/>
            <a:ext cx="914400" cy="914400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F42BC54F-382E-5652-00FC-C1AEC60D7EA5}"/>
              </a:ext>
            </a:extLst>
          </p:cNvPr>
          <p:cNvCxnSpPr/>
          <p:nvPr/>
        </p:nvCxnSpPr>
        <p:spPr>
          <a:xfrm flipH="1">
            <a:off x="3079371" y="3748169"/>
            <a:ext cx="608149" cy="112787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53" name="Picture 52">
            <a:extLst>
              <a:ext uri="{FF2B5EF4-FFF2-40B4-BE49-F238E27FC236}">
                <a16:creationId xmlns:a16="http://schemas.microsoft.com/office/drawing/2014/main" id="{DE8BA6E6-3241-F9C3-D9ED-E8FB67CC702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558" y="5066195"/>
            <a:ext cx="914400" cy="914400"/>
          </a:xfrm>
          <a:prstGeom prst="rect">
            <a:avLst/>
          </a:prstGeom>
          <a:ln w="57150">
            <a:solidFill>
              <a:srgbClr val="0070C0"/>
            </a:solidFill>
          </a:ln>
        </p:spPr>
      </p:pic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38D5B740-5B10-C7F2-DF95-99F30C008D08}"/>
              </a:ext>
            </a:extLst>
          </p:cNvPr>
          <p:cNvCxnSpPr/>
          <p:nvPr/>
        </p:nvCxnSpPr>
        <p:spPr>
          <a:xfrm>
            <a:off x="-4226478" y="4881126"/>
            <a:ext cx="1247144" cy="918579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5BAEBE5E-DE0A-EA05-C701-D307568E403A}"/>
              </a:ext>
            </a:extLst>
          </p:cNvPr>
          <p:cNvCxnSpPr/>
          <p:nvPr/>
        </p:nvCxnSpPr>
        <p:spPr>
          <a:xfrm flipH="1">
            <a:off x="-1716755" y="4366071"/>
            <a:ext cx="539639" cy="1127061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5E34310B-F27F-B2DB-1727-0BE3A29DD165}"/>
              </a:ext>
            </a:extLst>
          </p:cNvPr>
          <p:cNvCxnSpPr/>
          <p:nvPr/>
        </p:nvCxnSpPr>
        <p:spPr>
          <a:xfrm>
            <a:off x="2928206" y="4485989"/>
            <a:ext cx="776" cy="515968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DD238830-B7E2-13C7-E948-8A2F07976D07}"/>
              </a:ext>
            </a:extLst>
          </p:cNvPr>
          <p:cNvSpPr txBox="1"/>
          <p:nvPr/>
        </p:nvSpPr>
        <p:spPr>
          <a:xfrm>
            <a:off x="229803" y="2795163"/>
            <a:ext cx="58557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Round 2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035F4A87-1903-AE79-0021-BAE6E98B7C63}"/>
              </a:ext>
            </a:extLst>
          </p:cNvPr>
          <p:cNvSpPr txBox="1"/>
          <p:nvPr/>
        </p:nvSpPr>
        <p:spPr>
          <a:xfrm>
            <a:off x="231745" y="2788859"/>
            <a:ext cx="58557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Round 1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D3BD1FED-9BDA-6C6F-BBFE-866E6F64D243}"/>
              </a:ext>
            </a:extLst>
          </p:cNvPr>
          <p:cNvSpPr txBox="1"/>
          <p:nvPr/>
        </p:nvSpPr>
        <p:spPr>
          <a:xfrm>
            <a:off x="231745" y="2795423"/>
            <a:ext cx="58557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Round 3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D3DDC516-D3FF-A02D-61A6-2979D33CDA56}"/>
              </a:ext>
            </a:extLst>
          </p:cNvPr>
          <p:cNvSpPr/>
          <p:nvPr/>
        </p:nvSpPr>
        <p:spPr>
          <a:xfrm>
            <a:off x="1744528" y="2795423"/>
            <a:ext cx="1639327" cy="2085703"/>
          </a:xfrm>
          <a:custGeom>
            <a:avLst/>
            <a:gdLst>
              <a:gd name="connsiteX0" fmla="*/ 0 w 1639327"/>
              <a:gd name="connsiteY0" fmla="*/ 273227 h 2085703"/>
              <a:gd name="connsiteX1" fmla="*/ 273227 w 1639327"/>
              <a:gd name="connsiteY1" fmla="*/ 0 h 2085703"/>
              <a:gd name="connsiteX2" fmla="*/ 808735 w 1639327"/>
              <a:gd name="connsiteY2" fmla="*/ 0 h 2085703"/>
              <a:gd name="connsiteX3" fmla="*/ 1366100 w 1639327"/>
              <a:gd name="connsiteY3" fmla="*/ 0 h 2085703"/>
              <a:gd name="connsiteX4" fmla="*/ 1639327 w 1639327"/>
              <a:gd name="connsiteY4" fmla="*/ 273227 h 2085703"/>
              <a:gd name="connsiteX5" fmla="*/ 1639327 w 1639327"/>
              <a:gd name="connsiteY5" fmla="*/ 740133 h 2085703"/>
              <a:gd name="connsiteX6" fmla="*/ 1639327 w 1639327"/>
              <a:gd name="connsiteY6" fmla="*/ 1253216 h 2085703"/>
              <a:gd name="connsiteX7" fmla="*/ 1639327 w 1639327"/>
              <a:gd name="connsiteY7" fmla="*/ 1812476 h 2085703"/>
              <a:gd name="connsiteX8" fmla="*/ 1366100 w 1639327"/>
              <a:gd name="connsiteY8" fmla="*/ 2085703 h 2085703"/>
              <a:gd name="connsiteX9" fmla="*/ 852450 w 1639327"/>
              <a:gd name="connsiteY9" fmla="*/ 2085703 h 2085703"/>
              <a:gd name="connsiteX10" fmla="*/ 273227 w 1639327"/>
              <a:gd name="connsiteY10" fmla="*/ 2085703 h 2085703"/>
              <a:gd name="connsiteX11" fmla="*/ 0 w 1639327"/>
              <a:gd name="connsiteY11" fmla="*/ 1812476 h 2085703"/>
              <a:gd name="connsiteX12" fmla="*/ 0 w 1639327"/>
              <a:gd name="connsiteY12" fmla="*/ 1345570 h 2085703"/>
              <a:gd name="connsiteX13" fmla="*/ 0 w 1639327"/>
              <a:gd name="connsiteY13" fmla="*/ 832487 h 2085703"/>
              <a:gd name="connsiteX14" fmla="*/ 0 w 1639327"/>
              <a:gd name="connsiteY14" fmla="*/ 273227 h 2085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639327" h="2085703" extrusionOk="0">
                <a:moveTo>
                  <a:pt x="0" y="273227"/>
                </a:moveTo>
                <a:cubicBezTo>
                  <a:pt x="-4567" y="116578"/>
                  <a:pt x="143111" y="-7827"/>
                  <a:pt x="273227" y="0"/>
                </a:cubicBezTo>
                <a:cubicBezTo>
                  <a:pt x="532698" y="-51661"/>
                  <a:pt x="652851" y="28519"/>
                  <a:pt x="808735" y="0"/>
                </a:cubicBezTo>
                <a:cubicBezTo>
                  <a:pt x="964619" y="-28519"/>
                  <a:pt x="1108911" y="21366"/>
                  <a:pt x="1366100" y="0"/>
                </a:cubicBezTo>
                <a:cubicBezTo>
                  <a:pt x="1478882" y="13698"/>
                  <a:pt x="1638916" y="127917"/>
                  <a:pt x="1639327" y="273227"/>
                </a:cubicBezTo>
                <a:cubicBezTo>
                  <a:pt x="1659786" y="496588"/>
                  <a:pt x="1612553" y="620777"/>
                  <a:pt x="1639327" y="740133"/>
                </a:cubicBezTo>
                <a:cubicBezTo>
                  <a:pt x="1666101" y="859489"/>
                  <a:pt x="1594482" y="996816"/>
                  <a:pt x="1639327" y="1253216"/>
                </a:cubicBezTo>
                <a:cubicBezTo>
                  <a:pt x="1684172" y="1509616"/>
                  <a:pt x="1581534" y="1646221"/>
                  <a:pt x="1639327" y="1812476"/>
                </a:cubicBezTo>
                <a:cubicBezTo>
                  <a:pt x="1620088" y="1969640"/>
                  <a:pt x="1501871" y="2065489"/>
                  <a:pt x="1366100" y="2085703"/>
                </a:cubicBezTo>
                <a:cubicBezTo>
                  <a:pt x="1135008" y="2114432"/>
                  <a:pt x="1003166" y="2065799"/>
                  <a:pt x="852450" y="2085703"/>
                </a:cubicBezTo>
                <a:cubicBezTo>
                  <a:pt x="701734" y="2105607"/>
                  <a:pt x="502824" y="2071286"/>
                  <a:pt x="273227" y="2085703"/>
                </a:cubicBezTo>
                <a:cubicBezTo>
                  <a:pt x="123658" y="2089053"/>
                  <a:pt x="2900" y="1958832"/>
                  <a:pt x="0" y="1812476"/>
                </a:cubicBezTo>
                <a:cubicBezTo>
                  <a:pt x="-52086" y="1690682"/>
                  <a:pt x="51725" y="1489809"/>
                  <a:pt x="0" y="1345570"/>
                </a:cubicBezTo>
                <a:cubicBezTo>
                  <a:pt x="-51725" y="1201331"/>
                  <a:pt x="57285" y="985908"/>
                  <a:pt x="0" y="832487"/>
                </a:cubicBezTo>
                <a:cubicBezTo>
                  <a:pt x="-57285" y="679066"/>
                  <a:pt x="39261" y="385227"/>
                  <a:pt x="0" y="273227"/>
                </a:cubicBezTo>
                <a:close/>
              </a:path>
            </a:pathLst>
          </a:custGeom>
          <a:noFill/>
          <a:ln w="38100">
            <a:extLst>
              <a:ext uri="{C807C97D-BFC1-408E-A445-0C87EB9F89A2}">
                <ask:lineSketchStyleProps xmlns:ask="http://schemas.microsoft.com/office/drawing/2018/sketchyshapes" sd="2151226239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F2EA7DBA-D914-0EE6-F402-35A091B4EC95}"/>
              </a:ext>
            </a:extLst>
          </p:cNvPr>
          <p:cNvCxnSpPr>
            <a:cxnSpLocks/>
          </p:cNvCxnSpPr>
          <p:nvPr/>
        </p:nvCxnSpPr>
        <p:spPr>
          <a:xfrm flipH="1" flipV="1">
            <a:off x="3503536" y="4595429"/>
            <a:ext cx="1989112" cy="613507"/>
          </a:xfrm>
          <a:prstGeom prst="straightConnector1">
            <a:avLst/>
          </a:prstGeom>
          <a:ln w="762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3" name="Picture 72" descr="\documentclass{article}&#10;\pagestyle{empty}&#10;\usepackage{amsmath}&#10;\usepackage{amssymb}&#10;\usepackage{amsfonts}&#10;\usepackage{amsthm}&#10;\usepackage{tikz}&#10;\newtheorem{theorem}{Theorem}&#10;\newtheorem*{theorem*}{Theorem}&#10;\newcommand*{\Scale}&#10;[2][4]{\scalebox{#1}{\ensuremath{#2}}}&#10;\usetikzlibrary{chains,shapes,decorations,arrows,calc,arrows.meta,fit,positioning}&#10;\tikzset{three sided/.style={&#10;        draw=none,&#10;        append after command={&#10;            [shorten &lt;= -0.5\pgflinewidth]&#10;            ([shift={(-0.5\pgflinewidth,-0.5\pgflinewidth)}]\tikzlastnode.north east)&#10;        edge([shift={( 0.5\pgflinewidth,-0.5\pgflinewidth)}]\tikzlastnode.north west)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2/.style={&#10;        draw=none,&#10;        append after command={&#10;            [shorten &lt;= -0.5\pgflinewidth]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3/.style={&#10;        draw=none,&#10;        append after command={&#10;            [shorten &lt;= -0.5\pgflinewidth]&#10;  ([shift={(-0.5\pgflinewidth,-0.5\pgflinewidth)}]\tikzlastnode.north east)&#10;        edge([shift={( 0.5\pgflinewidth,-0.5\pgflinewidth)}]\tikzlastnode.north west) 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&#10;        }&#10;    }&#10;}&#10;\begin{document}&#10;&#10;$\beta^*=1/3$&#10;&#10;&#10;\end{document}" title="IguanaTex Bitmap Display">
            <a:extLst>
              <a:ext uri="{FF2B5EF4-FFF2-40B4-BE49-F238E27FC236}">
                <a16:creationId xmlns:a16="http://schemas.microsoft.com/office/drawing/2014/main" id="{97D92CB6-7013-9D05-DBF4-757BBF83BBC0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5571131" y="5075454"/>
            <a:ext cx="1361067" cy="356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624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57" grpId="1"/>
      <p:bldP spid="58" grpId="0"/>
      <p:bldP spid="59" grpId="0"/>
      <p:bldP spid="6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0"/>
            <a:ext cx="10826931" cy="1312744"/>
          </a:xfrm>
        </p:spPr>
        <p:txBody>
          <a:bodyPr/>
          <a:lstStyle/>
          <a:p>
            <a:r>
              <a:rPr lang="en-US" dirty="0"/>
              <a:t>Our approach: UR with a linear regression estimator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534136"/>
            <a:ext cx="10918371" cy="4429492"/>
          </a:xfrm>
        </p:spPr>
        <p:txBody>
          <a:bodyPr/>
          <a:lstStyle/>
          <a:p>
            <a:r>
              <a:rPr lang="en-US" dirty="0"/>
              <a:t>Define                   as the ratio of the number of opponents in treatment to the total number of opponents for a treatment user.</a:t>
            </a:r>
          </a:p>
          <a:p>
            <a:r>
              <a:rPr lang="en-US" dirty="0"/>
              <a:t>Define                   as the ratio of the number of opponents in control to the total number of opponents for a control user.</a:t>
            </a:r>
          </a:p>
          <a:p>
            <a:r>
              <a:rPr lang="en-US" dirty="0"/>
              <a:t>Regress                   on                  to obtain the intercept             and slope                  Similarly, we obtain</a:t>
            </a:r>
          </a:p>
          <a:p>
            <a:r>
              <a:rPr lang="en-US" dirty="0"/>
              <a:t>The LR estimator:        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C1CBA-4892-A140-A01E-A83B9C8F6E3B}" type="slidenum">
              <a:rPr lang="en-US" smtClean="0"/>
              <a:pPr/>
              <a:t>33</a:t>
            </a:fld>
            <a:endParaRPr lang="en-US" dirty="0"/>
          </a:p>
        </p:txBody>
      </p:sp>
      <p:pic>
        <p:nvPicPr>
          <p:cNvPr id="5" name="Picture 4" descr="\documentclass{article}&#10;\usepackage{amsmath}&#10;\usepackage{amssymb}&#10;\usepackage{amsfonts}&#10;\usepackage{amsthm}&#10;\pagestyle{empty}&#10;\usepackage{graphics}&#10;\usepackage{graphicx}&#10;\usepackage{times}&#10;\usepackage{tikz}&#10;\usepackage{booktabs}&#10;\newtheorem{theorem}{Theorem}&#10;\newtheorem{corollary}{Corollary}&#10;\newtheorem{case}{Case}&#10;\usepackage[a4paper, total={4in, 8in}]{geometry}&#10;\newtheorem{lemma}{Lemma}&#10;\newtheorem{proposition}{Proposition}&#10;\newtheorem{assumption}{Assumption}&#10;\theoremstyle{definition}&#10;\newtheorem{definition}{Definition}&#10;\newtheorem{example}{Example}&#10;\newtheorem{remark}{Remark}&#10;\newcommand*{\Scale}&#10;[2][4]{\scalebox{#1}{\ensuremath{#2}}}&#10;\usetikzlibrary{chains,shapes,decorations,arrows,calc,arrows.meta,fit,positioning}&#10;\tikzset{three sided/.style={&#10;        draw=none,&#10;        append after command={&#10;            [shorten &lt;= -0.5\pgflinewidth]&#10;            ([shift={(-0.5\pgflinewidth,-0.5\pgflinewidth)}]\tikzlastnode.north east)&#10;        edge([shift={( 0.5\pgflinewidth,-0.5\pgflinewidth)}]\tikzlastnode.north west)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2/.style={&#10;        draw=none,&#10;        append after command={&#10;            [shorten &lt;= -0.5\pgflinewidth]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3/.style={&#10;        draw=none,&#10;        append after command={&#10;            [shorten &lt;= -0.5\pgflinewidth]&#10;  ([shift={(-0.5\pgflinewidth,-0.5\pgflinewidth)}]\tikzlastnode.north east)&#10;        edge([shift={( 0.5\pgflinewidth,-0.5\pgflinewidth)}]\tikzlastnode.north west) 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&#10;        }&#10;    }&#10;}&#10;\begin{document}&#10;&#10;$\beta^*(T|\alpha_U)$&#10;&#10;&#10;\end{document}" title="IguanaTex Bitmap Displa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7933" y="1612894"/>
            <a:ext cx="1635963" cy="407162"/>
          </a:xfrm>
          <a:prstGeom prst="rect">
            <a:avLst/>
          </a:prstGeom>
        </p:spPr>
      </p:pic>
      <p:pic>
        <p:nvPicPr>
          <p:cNvPr id="6" name="Picture 5" descr="\documentclass{article}&#10;\usepackage{amsmath}&#10;\usepackage{amssymb}&#10;\usepackage{amsfonts}&#10;\usepackage{amsthm}&#10;\pagestyle{empty}&#10;\usepackage{graphics}&#10;\usepackage{graphicx}&#10;\usepackage{times}&#10;\usepackage{tikz}&#10;\usepackage{booktabs}&#10;\newtheorem{theorem}{Theorem}&#10;\newtheorem{corollary}{Corollary}&#10;\newtheorem{case}{Case}&#10;\usepackage[a4paper, total={4in, 8in}]{geometry}&#10;\newtheorem{lemma}{Lemma}&#10;\newtheorem{proposition}{Proposition}&#10;\newtheorem{assumption}{Assumption}&#10;\theoremstyle{definition}&#10;\newtheorem{definition}{Definition}&#10;\newtheorem{example}{Example}&#10;\newtheorem{remark}{Remark}&#10;\newcommand*{\Scale}&#10;[2][4]{\scalebox{#1}{\ensuremath{#2}}}&#10;\usetikzlibrary{chains,shapes,decorations,arrows,calc,arrows.meta,fit,positioning}&#10;\tikzset{three sided/.style={&#10;        draw=none,&#10;        append after command={&#10;            [shorten &lt;= -0.5\pgflinewidth]&#10;            ([shift={(-0.5\pgflinewidth,-0.5\pgflinewidth)}]\tikzlastnode.north east)&#10;        edge([shift={( 0.5\pgflinewidth,-0.5\pgflinewidth)}]\tikzlastnode.north west)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2/.style={&#10;        draw=none,&#10;        append after command={&#10;            [shorten &lt;= -0.5\pgflinewidth]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3/.style={&#10;        draw=none,&#10;        append after command={&#10;            [shorten &lt;= -0.5\pgflinewidth]&#10;  ([shift={(-0.5\pgflinewidth,-0.5\pgflinewidth)}]\tikzlastnode.north east)&#10;        edge([shift={( 0.5\pgflinewidth,-0.5\pgflinewidth)}]\tikzlastnode.north west) 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&#10;        }&#10;    }&#10;}&#10;\begin{document}&#10;&#10;$\beta^*(C|\alpha_U)$&#10;&#10;&#10;\end{document}" title="IguanaTex Bitmap Display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7932" y="2643355"/>
            <a:ext cx="1662782" cy="407162"/>
          </a:xfrm>
          <a:prstGeom prst="rect">
            <a:avLst/>
          </a:prstGeom>
        </p:spPr>
      </p:pic>
      <p:pic>
        <p:nvPicPr>
          <p:cNvPr id="15" name="Picture 14" descr="\documentclass{article}&#10;\usepackage{amsmath}&#10;\usepackage{amssymb}&#10;\usepackage{amsfonts}&#10;\usepackage{amsthm}&#10;\pagestyle{empty}&#10;\usepackage{graphics}&#10;\usepackage{graphicx}&#10;\usepackage{times}&#10;\usepackage{tikz}&#10;\usepackage{booktabs}&#10;\newtheorem{theorem}{Theorem}&#10;\newtheorem{corollary}{Corollary}&#10;\newtheorem{case}{Case}&#10;\usepackage[a4paper, total={4in, 8in}]{geometry}&#10;\newtheorem{lemma}{Lemma}&#10;\newtheorem{proposition}{Proposition}&#10;\newtheorem{assumption}{Assumption}&#10;\theoremstyle{definition}&#10;\newtheorem{definition}{Definition}&#10;\newtheorem{example}{Example}&#10;\newtheorem{remark}{Remark}&#10;\newcommand*{\Scale}&#10;[2][4]{\scalebox{#1}{\ensuremath{#2}}}&#10;\usetikzlibrary{chains,shapes,decorations,arrows,calc,arrows.meta,fit,positioning}&#10;\tikzset{three sided/.style={&#10;        draw=none,&#10;        append after command={&#10;            [shorten &lt;= -0.5\pgflinewidth]&#10;            ([shift={(-0.5\pgflinewidth,-0.5\pgflinewidth)}]\tikzlastnode.north east)&#10;        edge([shift={( 0.5\pgflinewidth,-0.5\pgflinewidth)}]\tikzlastnode.north west)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2/.style={&#10;        draw=none,&#10;        append after command={&#10;            [shorten &lt;= -0.5\pgflinewidth]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3/.style={&#10;        draw=none,&#10;        append after command={&#10;            [shorten &lt;= -0.5\pgflinewidth]&#10;  ([shift={(-0.5\pgflinewidth,-0.5\pgflinewidth)}]\tikzlastnode.north east)&#10;        edge([shift={( 0.5\pgflinewidth,-0.5\pgflinewidth)}]\tikzlastnode.north west) 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&#10;        }&#10;    }&#10;}&#10;\begin{document}&#10;&#10;$N^*(T|\alpha_U)$&#10;&#10;&#10;\end{document}" title="IguanaTex Bitmap Display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435" y="3634627"/>
            <a:ext cx="1750552" cy="407162"/>
          </a:xfrm>
          <a:prstGeom prst="rect">
            <a:avLst/>
          </a:prstGeom>
        </p:spPr>
      </p:pic>
      <p:pic>
        <p:nvPicPr>
          <p:cNvPr id="17" name="Picture 16" descr="\documentclass{article}&#10;\usepackage{amsmath}&#10;\usepackage{amssymb}&#10;\usepackage{amsfonts}&#10;\usepackage{amsthm}&#10;\pagestyle{empty}&#10;\usepackage{graphics}&#10;\usepackage{graphicx}&#10;\usepackage{times}&#10;\usepackage{tikz}&#10;\usepackage{booktabs}&#10;\newtheorem{theorem}{Theorem}&#10;\newtheorem{corollary}{Corollary}&#10;\newtheorem{case}{Case}&#10;\usepackage[a4paper, total={4in, 8in}]{geometry}&#10;\newtheorem{lemma}{Lemma}&#10;\newtheorem{proposition}{Proposition}&#10;\newtheorem{assumption}{Assumption}&#10;\theoremstyle{definition}&#10;\newtheorem{definition}{Definition}&#10;\newtheorem{example}{Example}&#10;\newtheorem{remark}{Remark}&#10;\newcommand*{\Scale}&#10;[2][4]{\scalebox{#1}{\ensuremath{#2}}}&#10;\usetikzlibrary{chains,shapes,decorations,arrows,calc,arrows.meta,fit,positioning}&#10;\tikzset{three sided/.style={&#10;        draw=none,&#10;        append after command={&#10;            [shorten &lt;= -0.5\pgflinewidth]&#10;            ([shift={(-0.5\pgflinewidth,-0.5\pgflinewidth)}]\tikzlastnode.north east)&#10;        edge([shift={( 0.5\pgflinewidth,-0.5\pgflinewidth)}]\tikzlastnode.north west)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2/.style={&#10;        draw=none,&#10;        append after command={&#10;            [shorten &lt;= -0.5\pgflinewidth]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3/.style={&#10;        draw=none,&#10;        append after command={&#10;            [shorten &lt;= -0.5\pgflinewidth]&#10;  ([shift={(-0.5\pgflinewidth,-0.5\pgflinewidth)}]\tikzlastnode.north east)&#10;        edge([shift={( 0.5\pgflinewidth,-0.5\pgflinewidth)}]\tikzlastnode.north west) 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&#10;        }&#10;    }&#10;}&#10;\begin{document}&#10;&#10;$\beta^*(T|\alpha_U)$&#10;&#10;&#10;\end{document}" title="IguanaTex Bitmap Display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114" y="3637780"/>
            <a:ext cx="1635963" cy="407162"/>
          </a:xfrm>
          <a:prstGeom prst="rect">
            <a:avLst/>
          </a:prstGeom>
        </p:spPr>
      </p:pic>
      <p:pic>
        <p:nvPicPr>
          <p:cNvPr id="18" name="Picture 17" descr="\documentclass{article}&#10;\usepackage{amsmath}&#10;\usepackage{amssymb}&#10;\usepackage{amsfonts}&#10;\usepackage{amsthm}&#10;\pagestyle{empty}&#10;\usepackage{graphics}&#10;\usepackage{graphicx}&#10;\usepackage{times}&#10;\usepackage{tikz}&#10;\usepackage{booktabs}&#10;\newtheorem{theorem}{Theorem}&#10;\newtheorem{corollary}{Corollary}&#10;\newtheorem{case}{Case}&#10;\usepackage[a4paper, total={4in, 8in}]{geometry}&#10;\newtheorem{lemma}{Lemma}&#10;\newtheorem{proposition}{Proposition}&#10;\newtheorem{assumption}{Assumption}&#10;\theoremstyle{definition}&#10;\newtheorem{definition}{Definition}&#10;\newtheorem{example}{Example}&#10;\newtheorem{remark}{Remark}&#10;\newcommand*{\Scale}&#10;[2][4]{\scalebox{#1}{\ensuremath{#2}}}&#10;\usetikzlibrary{chains,shapes,decorations,arrows,calc,arrows.meta,fit,positioning}&#10;\tikzset{three sided/.style={&#10;        draw=none,&#10;        append after command={&#10;            [shorten &lt;= -0.5\pgflinewidth]&#10;            ([shift={(-0.5\pgflinewidth,-0.5\pgflinewidth)}]\tikzlastnode.north east)&#10;        edge([shift={( 0.5\pgflinewidth,-0.5\pgflinewidth)}]\tikzlastnode.north west)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2/.style={&#10;        draw=none,&#10;        append after command={&#10;            [shorten &lt;= -0.5\pgflinewidth]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3/.style={&#10;        draw=none,&#10;        append after command={&#10;            [shorten &lt;= -0.5\pgflinewidth]&#10;  ([shift={(-0.5\pgflinewidth,-0.5\pgflinewidth)}]\tikzlastnode.north east)&#10;        edge([shift={( 0.5\pgflinewidth,-0.5\pgflinewidth)}]\tikzlastnode.north west) 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&#10;        }&#10;    }&#10;}&#10;\begin{document}&#10;$a^*(T|\alpha_U)$&#10;&#10;&#10;&#10;\end{document}" title="IguanaTex Bitmap Display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1772" y="3606229"/>
            <a:ext cx="1594515" cy="407162"/>
          </a:xfrm>
          <a:prstGeom prst="rect">
            <a:avLst/>
          </a:prstGeom>
        </p:spPr>
      </p:pic>
      <p:pic>
        <p:nvPicPr>
          <p:cNvPr id="19" name="Picture 18" descr="\documentclass{article}&#10;\usepackage{amsmath}&#10;\usepackage{amssymb}&#10;\usepackage{amsfonts}&#10;\usepackage{amsthm}&#10;\pagestyle{empty}&#10;\usepackage{graphics}&#10;\usepackage{graphicx}&#10;\usepackage{times}&#10;\usepackage{tikz}&#10;\usepackage{booktabs}&#10;\newtheorem{theorem}{Theorem}&#10;\newtheorem{corollary}{Corollary}&#10;\newtheorem{case}{Case}&#10;\usepackage[a4paper, total={4in, 8in}]{geometry}&#10;\newtheorem{lemma}{Lemma}&#10;\newtheorem{proposition}{Proposition}&#10;\newtheorem{assumption}{Assumption}&#10;\theoremstyle{definition}&#10;\newtheorem{definition}{Definition}&#10;\newtheorem{example}{Example}&#10;\newtheorem{remark}{Remark}&#10;\newcommand*{\Scale}&#10;[2][4]{\scalebox{#1}{\ensuremath{#2}}}&#10;\usetikzlibrary{chains,shapes,decorations,arrows,calc,arrows.meta,fit,positioning}&#10;\tikzset{three sided/.style={&#10;        draw=none,&#10;        append after command={&#10;            [shorten &lt;= -0.5\pgflinewidth]&#10;            ([shift={(-0.5\pgflinewidth,-0.5\pgflinewidth)}]\tikzlastnode.north east)&#10;        edge([shift={( 0.5\pgflinewidth,-0.5\pgflinewidth)}]\tikzlastnode.north west)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2/.style={&#10;        draw=none,&#10;        append after command={&#10;            [shorten &lt;= -0.5\pgflinewidth]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3/.style={&#10;        draw=none,&#10;        append after command={&#10;            [shorten &lt;= -0.5\pgflinewidth]&#10;  ([shift={(-0.5\pgflinewidth,-0.5\pgflinewidth)}]\tikzlastnode.north east)&#10;        edge([shift={( 0.5\pgflinewidth,-0.5\pgflinewidth)}]\tikzlastnode.north west) 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&#10;        }&#10;    }&#10;}&#10;\begin{document}&#10;&#10;$b^*(T|\alpha_U)$.&#10;&#10;&#10;&#10;\end{document}" title="IguanaTex Bitmap Display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6754" y="4085726"/>
            <a:ext cx="1670096" cy="407162"/>
          </a:xfrm>
          <a:prstGeom prst="rect">
            <a:avLst/>
          </a:prstGeom>
        </p:spPr>
      </p:pic>
      <p:pic>
        <p:nvPicPr>
          <p:cNvPr id="20" name="Picture 19" descr="\documentclass{article}&#10;\usepackage{amsmath}&#10;\usepackage{amssymb}&#10;\usepackage{amsfonts}&#10;\usepackage{amsthm}&#10;\pagestyle{empty}&#10;\usepackage{graphics}&#10;\usepackage{graphicx}&#10;\usepackage{times}&#10;\usepackage{tikz}&#10;\usepackage{booktabs}&#10;\newtheorem{theorem}{Theorem}&#10;\newtheorem{corollary}{Corollary}&#10;\newtheorem{case}{Case}&#10;\usepackage[a4paper, total={4in, 8in}]{geometry}&#10;\newtheorem{lemma}{Lemma}&#10;\newtheorem{proposition}{Proposition}&#10;\newtheorem{assumption}{Assumption}&#10;\theoremstyle{definition}&#10;\newtheorem{definition}{Definition}&#10;\newtheorem{example}{Example}&#10;\newtheorem{remark}{Remark}&#10;\newcommand*{\Scale}&#10;[2][4]{\scalebox{#1}{\ensuremath{#2}}}&#10;\usetikzlibrary{chains,shapes,decorations,arrows,calc,arrows.meta,fit,positioning}&#10;\tikzset{three sided/.style={&#10;        draw=none,&#10;        append after command={&#10;            [shorten &lt;= -0.5\pgflinewidth]&#10;            ([shift={(-0.5\pgflinewidth,-0.5\pgflinewidth)}]\tikzlastnode.north east)&#10;        edge([shift={( 0.5\pgflinewidth,-0.5\pgflinewidth)}]\tikzlastnode.north west)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2/.style={&#10;        draw=none,&#10;        append after command={&#10;            [shorten &lt;= -0.5\pgflinewidth]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3/.style={&#10;        draw=none,&#10;        append after command={&#10;            [shorten &lt;= -0.5\pgflinewidth]&#10;  ([shift={(-0.5\pgflinewidth,-0.5\pgflinewidth)}]\tikzlastnode.north east)&#10;        edge([shift={( 0.5\pgflinewidth,-0.5\pgflinewidth)}]\tikzlastnode.north west) 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&#10;        }&#10;    }&#10;}&#10;\begin{document}&#10;$a^*(C|\alpha_U)$ and $b^*(C|\alpha_U)$.&#10;&#10;&#10;&#10;\end{document}" title="IguanaTex Bitmap Display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838" y="4041788"/>
            <a:ext cx="4159392" cy="407162"/>
          </a:xfrm>
          <a:prstGeom prst="rect">
            <a:avLst/>
          </a:prstGeom>
        </p:spPr>
      </p:pic>
      <p:pic>
        <p:nvPicPr>
          <p:cNvPr id="21" name="Picture 20" descr="\documentclass{article}&#10;\usepackage{amsmath}&#10;\usepackage{amssymb}&#10;\usepackage{amsfonts}&#10;\usepackage{amsthm}&#10;\pagestyle{empty}&#10;\usepackage{graphics}&#10;\usepackage{graphicx}&#10;\usepackage{times}&#10;\usepackage{tikz}&#10;\usepackage{booktabs}&#10;\newtheorem{theorem}{Theorem}&#10;\newtheorem{corollary}{Corollary}&#10;\newtheorem{case}{Case}&#10;\usepackage[a4paper, total={4in, 8in}]{geometry}&#10;\newtheorem{lemma}{Lemma}&#10;\newtheorem{proposition}{Proposition}&#10;\newtheorem{assumption}{Assumption}&#10;\theoremstyle{definition}&#10;\newtheorem{definition}{Definition}&#10;\newtheorem{example}{Example}&#10;\newtheorem{remark}{Remark}&#10;\newcommand*{\Scale}&#10;[2][4]{\scalebox{#1}{\ensuremath{#2}}}&#10;\usetikzlibrary{chains,shapes,decorations,arrows,calc,arrows.meta,fit,positioning}&#10;\tikzset{three sided/.style={&#10;        draw=none,&#10;        append after command={&#10;            [shorten &lt;= -0.5\pgflinewidth]&#10;            ([shift={(-0.5\pgflinewidth,-0.5\pgflinewidth)}]\tikzlastnode.north east)&#10;        edge([shift={( 0.5\pgflinewidth,-0.5\pgflinewidth)}]\tikzlastnode.north west)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2/.style={&#10;        draw=none,&#10;        append after command={&#10;            [shorten &lt;= -0.5\pgflinewidth]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3/.style={&#10;        draw=none,&#10;        append after command={&#10;            [shorten &lt;= -0.5\pgflinewidth]&#10;  ([shift={(-0.5\pgflinewidth,-0.5\pgflinewidth)}]\tikzlastnode.north east)&#10;        edge([shift={( 0.5\pgflinewidth,-0.5\pgflinewidth)}]\tikzlastnode.north west) 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&#10;        }&#10;    }&#10;}&#10;\begin{document}&#10;&#10;&#10;$$\widehat{\mathrm{GTE}}^{\mathrm{LR}}_{\mathrm{U}}(\alpha_U) = \hat{R}^{\mathrm{LR}}(T|\alpha_U)-\hat{R}^{\mathrm{LR}}(C|\alpha_U), \text{ where}$$&#10;&#10;\end{document}" title="IguanaTex Bitmap Display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930" y="5166397"/>
            <a:ext cx="7453865" cy="544000"/>
          </a:xfrm>
          <a:prstGeom prst="rect">
            <a:avLst/>
          </a:prstGeom>
        </p:spPr>
      </p:pic>
      <p:pic>
        <p:nvPicPr>
          <p:cNvPr id="10" name="Picture 9" descr="\documentclass{article}&#10;\usepackage{amsmath}&#10;\usepackage{amssymb}&#10;\usepackage{amsfonts}&#10;\usepackage{amsthm}&#10;\pagestyle{empty}&#10;\usepackage{graphics}&#10;\usepackage{graphicx}&#10;\usepackage{times}&#10;\usepackage{tikz}&#10;\usepackage{booktabs}&#10;\newtheorem{theorem}{Theorem}&#10;\newtheorem{corollary}{Corollary}&#10;\newtheorem{case}{Case}&#10;\usepackage[a4paper, total={4.6in, 8in}]{geometry}&#10;\newtheorem{lemma}{Lemma}&#10;\newtheorem{proposition}{Proposition}&#10;\newtheorem{assumption}{Assumption}&#10;\theoremstyle{definition}&#10;\newtheorem{definition}{Definition}&#10;\newtheorem{example}{Example}&#10;\newtheorem{remark}{Remark}&#10;\newcommand*{\Scale}&#10;[2][4]{\scalebox{#1}{\ensuremath{#2}}}&#10;\usetikzlibrary{chains,shapes,decorations,arrows,calc,arrows.meta,fit,positioning}&#10;\tikzset{three sided/.style={&#10;        draw=none,&#10;        append after command={&#10;            [shorten &lt;= -0.5\pgflinewidth]&#10;            ([shift={(-0.5\pgflinewidth,-0.5\pgflinewidth)}]\tikzlastnode.north east)&#10;        edge([shift={( 0.5\pgflinewidth,-0.5\pgflinewidth)}]\tikzlastnode.north west)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2/.style={&#10;        draw=none,&#10;        append after command={&#10;            [shorten &lt;= -0.5\pgflinewidth]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3/.style={&#10;        draw=none,&#10;        append after command={&#10;            [shorten &lt;= -0.5\pgflinewidth]&#10;  ([shift={(-0.5\pgflinewidth,-0.5\pgflinewidth)}]\tikzlastnode.north east)&#10;        edge([shift={( 0.5\pgflinewidth,-0.5\pgflinewidth)}]\tikzlastnode.north west) 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&#10;        }&#10;    }&#10;}&#10;\begin{document}&#10;&#10;&#10;$\hat{R}^{\mathrm{LR}}(T|\alpha_U)=a^*(T|\alpha_U) + b^*(T|\alpha_U)$ and $\hat{R}^{\mathrm{LR}}(C|\alpha_U)=a^*(C|\alpha_U) + b^*(C|\alpha_U)$&#10;&#10;&#10;\end{document}" title="IguanaTex Bitmap Display">
            <a:extLst>
              <a:ext uri="{FF2B5EF4-FFF2-40B4-BE49-F238E27FC236}">
                <a16:creationId xmlns:a16="http://schemas.microsoft.com/office/drawing/2014/main" id="{E10C1F39-C5FC-E53A-226F-85B9E60ECC58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555665" y="5811306"/>
            <a:ext cx="11391997" cy="424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071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linear regression estimator: reasoning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LR:</a:t>
            </a:r>
          </a:p>
          <a:p>
            <a:r>
              <a:rPr lang="en-US" dirty="0"/>
              <a:t>                           is the prediction of        when </a:t>
            </a:r>
          </a:p>
          <a:p>
            <a:pPr lvl="1"/>
            <a:r>
              <a:rPr lang="en-US" dirty="0"/>
              <a:t>It corresponds to the global treatment/control regimes. 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But, the true relationship between        and       is not linear.</a:t>
            </a:r>
          </a:p>
          <a:p>
            <a:pPr lvl="1"/>
            <a:r>
              <a:rPr lang="en-US" dirty="0"/>
              <a:t>The prediction                               is still biased.</a:t>
            </a:r>
          </a:p>
          <a:p>
            <a:pPr lvl="1"/>
            <a:r>
              <a:rPr lang="en-US" dirty="0"/>
              <a:t>Can we analyze the bias?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C1CBA-4892-A140-A01E-A83B9C8F6E3B}" type="slidenum">
              <a:rPr lang="en-US" smtClean="0"/>
              <a:pPr/>
              <a:t>34</a:t>
            </a:fld>
            <a:endParaRPr lang="en-US" dirty="0"/>
          </a:p>
        </p:txBody>
      </p:sp>
      <p:pic>
        <p:nvPicPr>
          <p:cNvPr id="12" name="Picture 11" descr="\documentclass{article}&#10;\usepackage{amsmath}&#10;\usepackage{amssymb}&#10;\usepackage{amsfonts}&#10;\usepackage{amsthm}&#10;\pagestyle{empty}&#10;\usepackage{graphics}&#10;\usepackage{graphicx}&#10;\usepackage{times}&#10;\usepackage{tikz}&#10;\usepackage{booktabs}&#10;\newtheorem{theorem}{Theorem}&#10;\newtheorem{corollary}{Corollary}&#10;\newtheorem{case}{Case}&#10;\usepackage[a4paper, total={4in, 8in}]{geometry}&#10;\newtheorem{lemma}{Lemma}&#10;\newtheorem{proposition}{Proposition}&#10;\newtheorem{assumption}{Assumption}&#10;\theoremstyle{definition}&#10;\newtheorem{definition}{Definition}&#10;\newtheorem{example}{Example}&#10;\newtheorem{remark}{Remark}&#10;\newcommand*{\Scale}&#10;[2][4]{\scalebox{#1}{\ensuremath{#2}}}&#10;\usetikzlibrary{chains,shapes,decorations,arrows,calc,arrows.meta,fit,positioning}&#10;\tikzset{three sided/.style={&#10;        draw=none,&#10;        append after command={&#10;            [shorten &lt;= -0.5\pgflinewidth]&#10;            ([shift={(-0.5\pgflinewidth,-0.5\pgflinewidth)}]\tikzlastnode.north east)&#10;        edge([shift={( 0.5\pgflinewidth,-0.5\pgflinewidth)}]\tikzlastnode.north west)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2/.style={&#10;        draw=none,&#10;        append after command={&#10;            [shorten &lt;= -0.5\pgflinewidth]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3/.style={&#10;        draw=none,&#10;        append after command={&#10;            [shorten &lt;= -0.5\pgflinewidth]&#10;  ([shift={(-0.5\pgflinewidth,-0.5\pgflinewidth)}]\tikzlastnode.north east)&#10;        edge([shift={( 0.5\pgflinewidth,-0.5\pgflinewidth)}]\tikzlastnode.north west) 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&#10;        }&#10;    }&#10;}&#10;\begin{document}&#10;&#10;&#10;$N^* = a^*+b^* \beta^*+\varepsilon.$&#10;&#10;\end{document}" title="IguanaTex Bitmap Displa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6046" y="1631383"/>
            <a:ext cx="3532798" cy="365714"/>
          </a:xfrm>
          <a:prstGeom prst="rect">
            <a:avLst/>
          </a:prstGeom>
        </p:spPr>
      </p:pic>
      <p:pic>
        <p:nvPicPr>
          <p:cNvPr id="5" name="Picture 4" descr="\documentclass{article}&#10;\usepackage{amsmath}&#10;\usepackage{amssymb}&#10;\usepackage{amsfonts}&#10;\usepackage{amsthm}&#10;\pagestyle{empty}&#10;\usepackage{graphics}&#10;\usepackage{graphicx}&#10;\usepackage{times}&#10;\usepackage{tikz}&#10;\usepackage{booktabs}&#10;\newtheorem{theorem}{Theorem}&#10;\newtheorem{corollary}{Corollary}&#10;\newtheorem{case}{Case}&#10;\usepackage[a4paper, total={4in, 8in}]{geometry}&#10;\newtheorem{lemma}{Lemma}&#10;\newtheorem{proposition}{Proposition}&#10;\newtheorem{assumption}{Assumption}&#10;\theoremstyle{definition}&#10;\newtheorem{definition}{Definition}&#10;\newtheorem{example}{Example}&#10;\newtheorem{remark}{Remark}&#10;\newcommand*{\Scale}&#10;[2][4]{\scalebox{#1}{\ensuremath{#2}}}&#10;\usetikzlibrary{chains,shapes,decorations,arrows,calc,arrows.meta,fit,positioning}&#10;\tikzset{three sided/.style={&#10;        draw=none,&#10;        append after command={&#10;            [shorten &lt;= -0.5\pgflinewidth]&#10;            ([shift={(-0.5\pgflinewidth,-0.5\pgflinewidth)}]\tikzlastnode.north east)&#10;        edge([shift={( 0.5\pgflinewidth,-0.5\pgflinewidth)}]\tikzlastnode.north west)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2/.style={&#10;        draw=none,&#10;        append after command={&#10;            [shorten &lt;= -0.5\pgflinewidth]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3/.style={&#10;        draw=none,&#10;        append after command={&#10;            [shorten &lt;= -0.5\pgflinewidth]&#10;  ([shift={(-0.5\pgflinewidth,-0.5\pgflinewidth)}]\tikzlastnode.north east)&#10;        edge([shift={( 0.5\pgflinewidth,-0.5\pgflinewidth)}]\tikzlastnode.north west) 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&#10;        }&#10;    }&#10;}&#10;\begin{document}&#10;&#10;&#10;&#10;$\hat{R}^{\mathrm{LR}}=a^*+b^*$&#10;\end{document}" title="IguanaTex Bitmap Display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338" y="2140111"/>
            <a:ext cx="2501486" cy="416914"/>
          </a:xfrm>
          <a:prstGeom prst="rect">
            <a:avLst/>
          </a:prstGeom>
        </p:spPr>
      </p:pic>
      <p:pic>
        <p:nvPicPr>
          <p:cNvPr id="9" name="Picture 8" descr="\documentclass{article}&#10;\usepackage{amsmath}&#10;\usepackage{amssymb}&#10;\usepackage{amsfonts}&#10;\usepackage{amsthm}&#10;\pagestyle{empty}&#10;\usepackage{graphics}&#10;\usepackage{graphicx}&#10;\usepackage{times}&#10;\usepackage{tikz}&#10;\usepackage{booktabs}&#10;\newtheorem{theorem}{Theorem}&#10;\newtheorem{corollary}{Corollary}&#10;\newtheorem{case}{Case}&#10;\usepackage[a4paper, total={4in, 8in}]{geometry}&#10;\newtheorem{lemma}{Lemma}&#10;\newtheorem{proposition}{Proposition}&#10;\newtheorem{assumption}{Assumption}&#10;\theoremstyle{definition}&#10;\newtheorem{definition}{Definition}&#10;\newtheorem{example}{Example}&#10;\newtheorem{remark}{Remark}&#10;\newcommand*{\Scale}&#10;[2][4]{\scalebox{#1}{\ensuremath{#2}}}&#10;\usetikzlibrary{chains,shapes,decorations,arrows,calc,arrows.meta,fit,positioning}&#10;\tikzset{three sided/.style={&#10;        draw=none,&#10;        append after command={&#10;            [shorten &lt;= -0.5\pgflinewidth]&#10;            ([shift={(-0.5\pgflinewidth,-0.5\pgflinewidth)}]\tikzlastnode.north east)&#10;        edge([shift={( 0.5\pgflinewidth,-0.5\pgflinewidth)}]\tikzlastnode.north west)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2/.style={&#10;        draw=none,&#10;        append after command={&#10;            [shorten &lt;= -0.5\pgflinewidth]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3/.style={&#10;        draw=none,&#10;        append after command={&#10;            [shorten &lt;= -0.5\pgflinewidth]&#10;  ([shift={(-0.5\pgflinewidth,-0.5\pgflinewidth)}]\tikzlastnode.north east)&#10;        edge([shift={( 0.5\pgflinewidth,-0.5\pgflinewidth)}]\tikzlastnode.north west) 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&#10;        }&#10;    }&#10;}&#10;\begin{document}&#10;&#10;$N^*$&#10;&#10;&#10;\end{document}" title="IguanaTex Bitmap Display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547" y="2235932"/>
            <a:ext cx="497371" cy="277943"/>
          </a:xfrm>
          <a:prstGeom prst="rect">
            <a:avLst/>
          </a:prstGeom>
        </p:spPr>
      </p:pic>
      <p:pic>
        <p:nvPicPr>
          <p:cNvPr id="10" name="Picture 9" descr="\documentclass{article}&#10;\usepackage{amsmath}&#10;\usepackage{amssymb}&#10;\usepackage{amsfonts}&#10;\usepackage{amsthm}&#10;\pagestyle{empty}&#10;\usepackage{graphics}&#10;\usepackage{graphicx}&#10;\usepackage{times}&#10;\usepackage{tikz}&#10;\usepackage{booktabs}&#10;\newtheorem{theorem}{Theorem}&#10;\newtheorem{corollary}{Corollary}&#10;\newtheorem{case}{Case}&#10;\usepackage[a4paper, total={4in, 8in}]{geometry}&#10;\newtheorem{lemma}{Lemma}&#10;\newtheorem{proposition}{Proposition}&#10;\newtheorem{assumption}{Assumption}&#10;\theoremstyle{definition}&#10;\newtheorem{definition}{Definition}&#10;\newtheorem{example}{Example}&#10;\newtheorem{remark}{Remark}&#10;\newcommand*{\Scale}&#10;[2][4]{\scalebox{#1}{\ensuremath{#2}}}&#10;\usetikzlibrary{chains,shapes,decorations,arrows,calc,arrows.meta,fit,positioning}&#10;\tikzset{three sided/.style={&#10;        draw=none,&#10;        append after command={&#10;            [shorten &lt;= -0.5\pgflinewidth]&#10;            ([shift={(-0.5\pgflinewidth,-0.5\pgflinewidth)}]\tikzlastnode.north east)&#10;        edge([shift={( 0.5\pgflinewidth,-0.5\pgflinewidth)}]\tikzlastnode.north west)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2/.style={&#10;        draw=none,&#10;        append after command={&#10;            [shorten &lt;= -0.5\pgflinewidth]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3/.style={&#10;        draw=none,&#10;        append after command={&#10;            [shorten &lt;= -0.5\pgflinewidth]&#10;  ([shift={(-0.5\pgflinewidth,-0.5\pgflinewidth)}]\tikzlastnode.north east)&#10;        edge([shift={( 0.5\pgflinewidth,-0.5\pgflinewidth)}]\tikzlastnode.north west) 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&#10;        }&#10;    }&#10;}&#10;\begin{document}&#10;&#10;$\beta^*=1.$&#10;&#10;&#10;\end{document}" title="IguanaTex Bitmap Display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3899" y="2235932"/>
            <a:ext cx="1248305" cy="365714"/>
          </a:xfrm>
          <a:prstGeom prst="rect">
            <a:avLst/>
          </a:prstGeom>
        </p:spPr>
      </p:pic>
      <p:pic>
        <p:nvPicPr>
          <p:cNvPr id="13" name="Picture 12" descr="\documentclass{article}&#10;\usepackage{amsmath}&#10;\usepackage{amssymb}&#10;\usepackage{amsfonts}&#10;\usepackage{amsthm}&#10;\pagestyle{empty}&#10;\usepackage{graphics}&#10;\usepackage{graphicx}&#10;\usepackage{times}&#10;\usepackage{tikz}&#10;\usepackage{booktabs}&#10;\newtheorem{theorem}{Theorem}&#10;\newtheorem{corollary}{Corollary}&#10;\newtheorem{case}{Case}&#10;\usepackage[a4paper, total={4in, 8in}]{geometry}&#10;\newtheorem{lemma}{Lemma}&#10;\newtheorem{proposition}{Proposition}&#10;\newtheorem{assumption}{Assumption}&#10;\theoremstyle{definition}&#10;\newtheorem{definition}{Definition}&#10;\newtheorem{example}{Example}&#10;\newtheorem{remark}{Remark}&#10;\newcommand*{\Scale}&#10;[2][4]{\scalebox{#1}{\ensuremath{#2}}}&#10;\usetikzlibrary{chains,shapes,decorations,arrows,calc,arrows.meta,fit,positioning}&#10;\tikzset{three sided/.style={&#10;        draw=none,&#10;        append after command={&#10;            [shorten &lt;= -0.5\pgflinewidth]&#10;            ([shift={(-0.5\pgflinewidth,-0.5\pgflinewidth)}]\tikzlastnode.north east)&#10;        edge([shift={( 0.5\pgflinewidth,-0.5\pgflinewidth)}]\tikzlastnode.north west)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2/.style={&#10;        draw=none,&#10;        append after command={&#10;            [shorten &lt;= -0.5\pgflinewidth]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3/.style={&#10;        draw=none,&#10;        append after command={&#10;            [shorten &lt;= -0.5\pgflinewidth]&#10;  ([shift={(-0.5\pgflinewidth,-0.5\pgflinewidth)}]\tikzlastnode.north east)&#10;        edge([shift={( 0.5\pgflinewidth,-0.5\pgflinewidth)}]\tikzlastnode.north west) 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&#10;        }&#10;    }&#10;}&#10;\begin{document}&#10;&#10;&#10;&#10;$N^*$&#10;\end{document}" title="IguanaTex Bitmap Display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2357" y="4148059"/>
            <a:ext cx="497371" cy="277943"/>
          </a:xfrm>
          <a:prstGeom prst="rect">
            <a:avLst/>
          </a:prstGeom>
        </p:spPr>
      </p:pic>
      <p:pic>
        <p:nvPicPr>
          <p:cNvPr id="15" name="Picture 14" descr="\documentclass{article}&#10;\usepackage{amsmath}&#10;\usepackage{amssymb}&#10;\usepackage{amsfonts}&#10;\usepackage{amsthm}&#10;\pagestyle{empty}&#10;\usepackage{graphics}&#10;\usepackage{graphicx}&#10;\usepackage{times}&#10;\usepackage{tikz}&#10;\usepackage{booktabs}&#10;\newtheorem{theorem}{Theorem}&#10;\newtheorem{corollary}{Corollary}&#10;\newtheorem{case}{Case}&#10;\usepackage[a4paper, total={4in, 8in}]{geometry}&#10;\newtheorem{lemma}{Lemma}&#10;\newtheorem{proposition}{Proposition}&#10;\newtheorem{assumption}{Assumption}&#10;\theoremstyle{definition}&#10;\newtheorem{definition}{Definition}&#10;\newtheorem{example}{Example}&#10;\newtheorem{remark}{Remark}&#10;\newcommand*{\Scale}&#10;[2][4]{\scalebox{#1}{\ensuremath{#2}}}&#10;\usetikzlibrary{chains,shapes,decorations,arrows,calc,arrows.meta,fit,positioning}&#10;\tikzset{three sided/.style={&#10;        draw=none,&#10;        append after command={&#10;            [shorten &lt;= -0.5\pgflinewidth]&#10;            ([shift={(-0.5\pgflinewidth,-0.5\pgflinewidth)}]\tikzlastnode.north east)&#10;        edge([shift={( 0.5\pgflinewidth,-0.5\pgflinewidth)}]\tikzlastnode.north west)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2/.style={&#10;        draw=none,&#10;        append after command={&#10;            [shorten &lt;= -0.5\pgflinewidth]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3/.style={&#10;        draw=none,&#10;        append after command={&#10;            [shorten &lt;= -0.5\pgflinewidth]&#10;  ([shift={(-0.5\pgflinewidth,-0.5\pgflinewidth)}]\tikzlastnode.north east)&#10;        edge([shift={( 0.5\pgflinewidth,-0.5\pgflinewidth)}]\tikzlastnode.north west) 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&#10;        }&#10;    }&#10;}&#10;\begin{document}&#10;&#10;$\beta^*$&#10;&#10;&#10;\end{document}" title="IguanaTex Bitmap Display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9747" y="4099780"/>
            <a:ext cx="382781" cy="365714"/>
          </a:xfrm>
          <a:prstGeom prst="rect">
            <a:avLst/>
          </a:prstGeom>
        </p:spPr>
      </p:pic>
      <p:pic>
        <p:nvPicPr>
          <p:cNvPr id="6" name="Picture 5" descr="\documentclass{article}&#10;\usepackage{amsmath}&#10;\usepackage{amssymb}&#10;\usepackage{amsfonts}&#10;\usepackage{amsthm}&#10;\pagestyle{empty}&#10;\usepackage{graphics}&#10;\usepackage{graphicx}&#10;\usepackage{times}&#10;\usepackage{tikz}&#10;\usepackage{booktabs}&#10;\newtheorem{theorem}{Theorem}&#10;\newtheorem{corollary}{Corollary}&#10;\newtheorem{case}{Case}&#10;\usepackage[a4paper, total={4in, 8in}]{geometry}&#10;\newtheorem{lemma}{Lemma}&#10;\newtheorem{proposition}{Proposition}&#10;\newtheorem{assumption}{Assumption}&#10;\theoremstyle{definition}&#10;\newtheorem{definition}{Definition}&#10;\newtheorem{example}{Example}&#10;\newtheorem{remark}{Remark}&#10;\newcommand*{\Scale}&#10;[2][4]{\scalebox{#1}{\ensuremath{#2}}}&#10;\usetikzlibrary{chains,shapes,decorations,arrows,calc,arrows.meta,fit,positioning}&#10;\tikzset{three sided/.style={&#10;        draw=none,&#10;        append after command={&#10;            [shorten &lt;= -0.5\pgflinewidth]&#10;            ([shift={(-0.5\pgflinewidth,-0.5\pgflinewidth)}]\tikzlastnode.north east)&#10;        edge([shift={( 0.5\pgflinewidth,-0.5\pgflinewidth)}]\tikzlastnode.north west)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2/.style={&#10;        draw=none,&#10;        append after command={&#10;            [shorten &lt;= -0.5\pgflinewidth]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3/.style={&#10;        draw=none,&#10;        append after command={&#10;            [shorten &lt;= -0.5\pgflinewidth]&#10;  ([shift={(-0.5\pgflinewidth,-0.5\pgflinewidth)}]\tikzlastnode.north east)&#10;        edge([shift={( 0.5\pgflinewidth,-0.5\pgflinewidth)}]\tikzlastnode.north west) 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&#10;        }&#10;    }&#10;}&#10;\begin{document}&#10;&#10;&#10;&#10;$\hat{R}^{\mathrm{LR}}=a^*+b^*$&#10;\end{document}" title="IguanaTex Bitmap Display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8519" y="4514451"/>
            <a:ext cx="2501486" cy="416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332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 txBox="1">
            <a:spLocks/>
          </p:cNvSpPr>
          <p:nvPr/>
        </p:nvSpPr>
        <p:spPr>
          <a:xfrm>
            <a:off x="-313508" y="1425188"/>
            <a:ext cx="12649200" cy="4921504"/>
          </a:xfrm>
          <a:prstGeom prst="roundRect">
            <a:avLst/>
          </a:prstGeom>
          <a:solidFill>
            <a:schemeClr val="accent6">
              <a:lumMod val="90000"/>
              <a:lumOff val="10000"/>
              <a:alpha val="10000"/>
            </a:schemeClr>
          </a:solidFill>
          <a:ln w="12700" cap="flat" cmpd="sng" algn="ctr">
            <a:solidFill>
              <a:schemeClr val="accent6">
                <a:lumMod val="90000"/>
                <a:lumOff val="10000"/>
              </a:schemeClr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45720" rIns="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800000"/>
              </a:buClr>
              <a:buFont typeface="Arial" panose="020B0604020202020204" pitchFamily="34" charset="0"/>
              <a:buChar char="•"/>
              <a:defRPr sz="3200" b="0" i="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00000"/>
              </a:buClr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00000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00000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00000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/>
              <a:t>  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Bias analysis (informal)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C1CBA-4892-A140-A01E-A83B9C8F6E3B}" type="slidenum">
              <a:rPr lang="en-US" smtClean="0"/>
              <a:pPr/>
              <a:t>35</a:t>
            </a:fld>
            <a:endParaRPr lang="en-US" dirty="0"/>
          </a:p>
        </p:txBody>
      </p:sp>
      <p:pic>
        <p:nvPicPr>
          <p:cNvPr id="10" name="Picture 9" descr="\documentclass{article}&#10;\usepackage{amsmath}&#10;\usepackage{amssymb}&#10;\usepackage{amsfonts}&#10;\usepackage{amsthm}&#10;\pagestyle{empty}&#10;\usepackage{graphics}&#10;\usepackage{graphicx}&#10;\usepackage{times}&#10;\usepackage{tikz}&#10;\usepackage{booktabs}&#10;\newtheorem{theorem}{Theorem}&#10;\newtheorem{corollary}{Corollary}&#10;\newtheorem{case}{Case}&#10;\usepackage[a4paper, total={4in, 8in}]{geometry}&#10;\newtheorem{lemma}{Lemma}&#10;\newtheorem{proposition}{Proposition}&#10;\newtheorem{assumption}{Assumption}&#10;\theoremstyle{definition}&#10;\newtheorem{definition}{Definition}&#10;\newtheorem{example}{Example}&#10;\newtheorem{remark}{Remark}&#10;\newcommand*{\Scale}&#10;[2][4]{\scalebox{#1}{\ensuremath{#2}}}&#10;\usetikzlibrary{chains,shapes,decorations,arrows,calc,arrows.meta,fit,positioning}&#10;\tikzset{three sided/.style={&#10;        draw=none,&#10;        append after command={&#10;            [shorten &lt;= -0.5\pgflinewidth]&#10;            ([shift={(-0.5\pgflinewidth,-0.5\pgflinewidth)}]\tikzlastnode.north east)&#10;        edge([shift={( 0.5\pgflinewidth,-0.5\pgflinewidth)}]\tikzlastnode.north west)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2/.style={&#10;        draw=none,&#10;        append after command={&#10;            [shorten &lt;= -0.5\pgflinewidth]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3/.style={&#10;        draw=none,&#10;        append after command={&#10;            [shorten &lt;= -0.5\pgflinewidth]&#10;  ([shift={(-0.5\pgflinewidth,-0.5\pgflinewidth)}]\tikzlastnode.north east)&#10;        edge([shift={( 0.5\pgflinewidth,-0.5\pgflinewidth)}]\tikzlastnode.north west) 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&#10;        }&#10;    }&#10;}&#10;\begin{document}&#10;&#10;&#10;\begin{theorem} Under the Markovian exit assumption and if the intervention is homogeneous and multiplicative, we have in UR,&#10;\begin{enumerate}&#10;    \item The bias of LR is always smaller than the naive  estimator if $\alpha_U$ is correctly chosen.&#10;    \item LR can reduce bias by half relative to the naive estimator when the interference is small.&#10;    \item  The bias of LR is  second order in the impact of the treatment when exit probabilities are low.  &#10;\end{enumerate}&#10;\end{theorem}&#10;\end{document}" title="IguanaTex Bitmap Displa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04" y="1518551"/>
            <a:ext cx="11680915" cy="4734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11139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8"/>
          <p:cNvSpPr>
            <a:spLocks noGrp="1"/>
          </p:cNvSpPr>
          <p:nvPr>
            <p:ph idx="1"/>
          </p:nvPr>
        </p:nvSpPr>
        <p:spPr>
          <a:xfrm>
            <a:off x="-156753" y="1425186"/>
            <a:ext cx="12479383" cy="4921504"/>
          </a:xfrm>
          <a:prstGeom prst="roundRect">
            <a:avLst/>
          </a:prstGeom>
          <a:solidFill>
            <a:schemeClr val="accent6">
              <a:lumMod val="90000"/>
              <a:lumOff val="10000"/>
              <a:alpha val="10000"/>
            </a:schemeClr>
          </a:solidFill>
          <a:ln>
            <a:solidFill>
              <a:schemeClr val="accent6">
                <a:lumMod val="90000"/>
                <a:lumOff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None/>
            </a:pPr>
            <a:r>
              <a:rPr lang="en-US" dirty="0"/>
              <a:t> 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Bias analysis 1: small interference regime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C1CBA-4892-A140-A01E-A83B9C8F6E3B}" type="slidenum">
              <a:rPr lang="en-US" smtClean="0"/>
              <a:pPr/>
              <a:t>36</a:t>
            </a:fld>
            <a:endParaRPr lang="en-US" dirty="0"/>
          </a:p>
        </p:txBody>
      </p:sp>
      <p:pic>
        <p:nvPicPr>
          <p:cNvPr id="5" name="Picture 4" descr="\documentclass{article}&#10;\usepackage{amsmath}&#10;\usepackage{amssymb}&#10;\usepackage{amsfonts}&#10;\usepackage{amsthm}&#10;\pagestyle{empty}&#10;\usepackage{graphics}&#10;\usepackage{graphicx}&#10;\usepackage{times}&#10;\usepackage{tikz}&#10;\usepackage{booktabs}&#10;\newtheorem{theorem}{Theorem}&#10;\newtheorem{corollary}{Corollary}&#10;\newtheorem{case}{Case}&#10;\usepackage[a4paper, total={4in, 8in}]{geometry}&#10;\newtheorem{lemma}{Lemma}&#10;\newtheorem{proposition}{Proposition}&#10;\newtheorem{assumption}{Assumption}&#10;\theoremstyle{definition}&#10;\newtheorem{definition}{Definition}&#10;\newtheorem{example}{Example}&#10;\newtheorem{remark}{Remark}&#10;\newcommand*{\Scale}&#10;[2][4]{\scalebox{#1}{\ensuremath{#2}}}&#10;\usetikzlibrary{chains,shapes,decorations,arrows,calc,arrows.meta,fit,positioning}&#10;\tikzset{three sided/.style={&#10;        draw=none,&#10;        append after command={&#10;            [shorten &lt;= -0.5\pgflinewidth]&#10;            ([shift={(-0.5\pgflinewidth,-0.5\pgflinewidth)}]\tikzlastnode.north east)&#10;        edge([shift={( 0.5\pgflinewidth,-0.5\pgflinewidth)}]\tikzlastnode.north west)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2/.style={&#10;        draw=none,&#10;        append after command={&#10;            [shorten &lt;= -0.5\pgflinewidth]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3/.style={&#10;        draw=none,&#10;        append after command={&#10;            [shorten &lt;= -0.5\pgflinewidth]&#10;  ([shift={(-0.5\pgflinewidth,-0.5\pgflinewidth)}]\tikzlastnode.north east)&#10;        edge([shift={( 0.5\pgflinewidth,-0.5\pgflinewidth)}]\tikzlastnode.north west) 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&#10;        }&#10;    }&#10;}&#10;\begin{document}&#10;&#10;\begin{theorem}\label{thm:l}&#10;    Under homogeneous and multiplicative treatment effect, consider a sequence of systems $\{l^{ct}_{(m)},l^{tc}_{(m)}\}^{\infty}_{m=1}$, with $ \lim_{m\rightarrow \infty}l^{ct}_{(m)}= 1,  \lim_{m\rightarrow \infty}l^{tc}_{(m)}=l^{tt} $, then &#10;    $$&#10;    \limsup_{m\rightarrow \infty} \frac{\text{Bias}_{U(m)}^{\mathrm{LR}}(c|\alpha_U)}{\text{Bias}^\mathrm{Naive}_{U(m)}(c|\alpha_U)} &lt; 1/2, \liminf_{m\rightarrow \infty} \frac{\text{Bias}_{U(m)}^{\mathrm{LR}}(c|\alpha_U)}{\text{Bias}^\mathrm{Naive}_{U(m)}(c|\alpha_U)} &gt; 0&#10;    $$&#10;    $$&#10;    \limsup_{m\rightarrow \infty} \frac{\text{Bias}_{U(m)}^{\mathrm{LR}}(t|\alpha_U)}{\text{Bias}^\mathrm{Naive}_{U(m)}(t|\alpha_U)} &lt; 1/2, \liminf_{m\rightarrow \infty} \frac{\text{Bias}_{U(m)}^{\mathrm{LR}}(t|\alpha_U)}{\text{Bias}_{U(m)}^\mathrm{Naive}(t|\alpha_U)} &gt; 0&#10;    $$&#10;\end{theorem}&#10;&#10;&#10;\end{document}" title="IguanaTex Bitmap Displa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79" y="1528297"/>
            <a:ext cx="11668726" cy="481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14245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\documentclass{article}&#10;\usepackage{amsmath}&#10;\usepackage{amssymb}&#10;\usepackage{amsfonts}&#10;\usepackage{amsthm}&#10;\pagestyle{empty}&#10;\usepackage{graphics}&#10;\usepackage{graphicx}&#10;\usepackage{times}&#10;\usepackage{tikz}&#10;\usepackage{booktabs}&#10;\newtheorem{theorem}{Theorem}&#10;\newtheorem{corollary}{Corollary}&#10;\newtheorem{case}{Case}&#10;\usepackage[a4paper, total={5.0in, 8in}]{geometry}&#10;\newtheorem{lemma}{Lemma}&#10;\newtheorem{proposition}{Proposition}&#10;\newtheorem{assumption}{Assumption}&#10;\theoremstyle{definition}&#10;\newtheorem{definition}{Definition}&#10;\newtheorem{example}{Example}&#10;\newtheorem{remark}{Remark}&#10;\newcommand*{\Scale}&#10;[2][4]{\scalebox{#1}{\ensuremath{#2}}}&#10;\usetikzlibrary{chains,shapes,decorations,arrows,calc,arrows.meta,fit,positioning}&#10;\tikzset{three sided/.style={&#10;        draw=none,&#10;        append after command={&#10;            [shorten &lt;= -0.5\pgflinewidth]&#10;            ([shift={(-0.5\pgflinewidth,-0.5\pgflinewidth)}]\tikzlastnode.north east)&#10;        edge([shift={( 0.5\pgflinewidth,-0.5\pgflinewidth)}]\tikzlastnode.north west)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2/.style={&#10;        draw=none,&#10;        append after command={&#10;            [shorten &lt;= -0.5\pgflinewidth]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3/.style={&#10;        draw=none,&#10;        append after command={&#10;            [shorten &lt;= -0.5\pgflinewidth]&#10;  ([shift={(-0.5\pgflinewidth,-0.5\pgflinewidth)}]\tikzlastnode.north east)&#10;        edge([shift={( 0.5\pgflinewidth,-0.5\pgflinewidth)}]\tikzlastnode.north west) 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&#10;        }&#10;    }&#10;}&#10;\begin{document}&#10;\addtocounter{theorem}{1}&#10;&#10;&#10;\begin{theorem}\label{thm:p}&#10;    Under homogeneous and multiplicative treatment effect and a sequence of system $\{P_{(n)} = P/n\}^{\infty}_{n=1}$. Let $GC = \lim_{n\rightarrow\infty}\frac{1}{n}R^{GC}_{(n)}, GT = \lim_{n\rightarrow\infty}\frac{1}{n}R^{GT}_{(n)}$. The estimators for average session length of global control regime:&#10;    $$&#10;    \lim_{n\rightarrow\infty}\frac{1}{n}\text{Bias}^\mathrm{Naive}_{U(n)}(c|\alpha_U) = \left( \frac{s(1-l^{ct})}{s l^{ct}+1}\right) GC,&#10;   \lim_{n\rightarrow\infty} \frac{1}{n}\text{Bias}_{U(n)}^{\mathrm{LR}}(c|\alpha_U) = -\left( \frac{s(1-l^{ct})}{s l^{ct}+1}\right)^2  GC.&#10;    $$&#10;    The estimators for average session length of global treatment regime:&#10;    $$&#10;    \lim_{n\rightarrow\infty}\frac{1}{n}\text{Bias}^\mathrm{Naive}_{U(n)}(t|\alpha_U)= \left( \frac{l^{tt}-l^{tc}}{sl^{tt}+l^{tc}}\right) GT,&#10;   \lim_{n\rightarrow\infty} \frac{1}{n}\text{Bias}_{U(n)}^{\mathrm{LR}}(t|\alpha_U)= -\left( \frac{l^{tt}-l^{tc}}{s l^{tt}+l^{tc}}\right)^2 GT.&#10;    $$&#10;\end{theorem}&#10;&#10;\end{document}" title="IguanaTex Bitmap Displa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503" y="1802176"/>
            <a:ext cx="11722974" cy="3865600"/>
          </a:xfrm>
          <a:prstGeom prst="rect">
            <a:avLst/>
          </a:prstGeom>
        </p:spPr>
      </p:pic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96760" y="1554480"/>
            <a:ext cx="12042988" cy="4376057"/>
          </a:xfrm>
          <a:prstGeom prst="roundRect">
            <a:avLst/>
          </a:prstGeom>
          <a:solidFill>
            <a:schemeClr val="accent6">
              <a:lumMod val="90000"/>
              <a:lumOff val="10000"/>
              <a:alpha val="10000"/>
            </a:schemeClr>
          </a:solidFill>
          <a:ln>
            <a:solidFill>
              <a:schemeClr val="accent6">
                <a:lumMod val="90000"/>
                <a:lumOff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None/>
            </a:pPr>
            <a:r>
              <a:rPr lang="en-US" dirty="0"/>
              <a:t>   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Bias analysis 2: small exit probability regime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C1CBA-4892-A140-A01E-A83B9C8F6E3B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71726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Comparison with literature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linear regression estimator is common in network interference literature [</a:t>
            </a:r>
            <a:r>
              <a:rPr lang="en-US" dirty="0" err="1"/>
              <a:t>Bramoull´e</a:t>
            </a:r>
            <a:r>
              <a:rPr lang="en-US" dirty="0"/>
              <a:t> et al. ’09, </a:t>
            </a:r>
            <a:r>
              <a:rPr lang="en-US" dirty="0" err="1"/>
              <a:t>Toulis</a:t>
            </a:r>
            <a:r>
              <a:rPr lang="en-US" dirty="0"/>
              <a:t> and Kao ’13, </a:t>
            </a:r>
            <a:r>
              <a:rPr lang="en-US" dirty="0" err="1"/>
              <a:t>Harshaw</a:t>
            </a:r>
            <a:r>
              <a:rPr lang="en-US" dirty="0"/>
              <a:t> et al.’ 21]. However, </a:t>
            </a:r>
          </a:p>
          <a:p>
            <a:pPr marL="971550" lvl="1" indent="-514350">
              <a:buFont typeface="+mj-lt"/>
              <a:buAutoNum type="alphaLcPeriod"/>
            </a:pPr>
            <a:r>
              <a:rPr lang="en-US" dirty="0"/>
              <a:t>The network that results from one-sided matching is endogenous and unknown </a:t>
            </a:r>
            <a:r>
              <a:rPr lang="en-US" i="1" dirty="0"/>
              <a:t>ex ante</a:t>
            </a:r>
            <a:r>
              <a:rPr lang="en-US" dirty="0"/>
              <a:t>, while prior research on network interference typically assumes that the network structure is fixed and known.</a:t>
            </a:r>
          </a:p>
          <a:p>
            <a:pPr marL="971550" lvl="1" indent="-514350">
              <a:buFont typeface="+mj-lt"/>
              <a:buAutoNum type="alphaLcPeriod"/>
            </a:pPr>
            <a:r>
              <a:rPr lang="en-US" dirty="0"/>
              <a:t>We do not assume a linear structure. Instead, we use the linear regression as a tool to </a:t>
            </a:r>
            <a:r>
              <a:rPr lang="en-US" dirty="0" err="1"/>
              <a:t>debias</a:t>
            </a:r>
            <a:r>
              <a:rPr lang="en-US" dirty="0"/>
              <a:t>.</a:t>
            </a:r>
          </a:p>
          <a:p>
            <a:pPr marL="971550" lvl="1" indent="-514350">
              <a:buFont typeface="+mj-lt"/>
              <a:buAutoNum type="alphaLcPeriod"/>
            </a:pPr>
            <a:r>
              <a:rPr lang="en-US" dirty="0"/>
              <a:t>We allow different linear responses in treatment and control.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C1CBA-4892-A140-A01E-A83B9C8F6E3B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3728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Simulation results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C1CBA-4892-A140-A01E-A83B9C8F6E3B}" type="slidenum">
              <a:rPr lang="en-US" smtClean="0"/>
              <a:pPr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9288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0"/>
            <a:ext cx="11911149" cy="1312744"/>
          </a:xfrm>
        </p:spPr>
        <p:txBody>
          <a:bodyPr/>
          <a:lstStyle/>
          <a:p>
            <a:r>
              <a:rPr lang="en-US" altLang="zh-CN" dirty="0"/>
              <a:t>Two-sided matching marketplaces: user randomization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C1CBA-4892-A140-A01E-A83B9C8F6E3B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9785" y="2462559"/>
            <a:ext cx="948919" cy="94891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9785" y="3411478"/>
            <a:ext cx="948919" cy="94891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9785" y="4360397"/>
            <a:ext cx="948919" cy="94891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9785" y="5309316"/>
            <a:ext cx="948919" cy="948919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3380571" y="2374905"/>
            <a:ext cx="70403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dirty="0">
                <a:solidFill>
                  <a:srgbClr val="C00000"/>
                </a:solidFill>
                <a:latin typeface="Roboto"/>
              </a:rPr>
              <a:t>✓</a:t>
            </a:r>
            <a:endParaRPr lang="en-US" sz="5400" dirty="0">
              <a:solidFill>
                <a:srgbClr val="C0000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482151" y="3298234"/>
            <a:ext cx="8549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dirty="0">
                <a:solidFill>
                  <a:srgbClr val="0070C0"/>
                </a:solidFill>
                <a:latin typeface="Roboto"/>
              </a:rPr>
              <a:t>✓</a:t>
            </a:r>
            <a:endParaRPr lang="en-US" sz="5400" dirty="0">
              <a:solidFill>
                <a:srgbClr val="0070C0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948166" y="2488148"/>
            <a:ext cx="58862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dirty="0">
                <a:solidFill>
                  <a:srgbClr val="0070C0"/>
                </a:solidFill>
                <a:latin typeface="Roboto"/>
              </a:rPr>
              <a:t>×</a:t>
            </a:r>
            <a:endParaRPr lang="en-US" sz="5400" dirty="0">
              <a:solidFill>
                <a:srgbClr val="0070C0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842597" y="3298235"/>
            <a:ext cx="58862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dirty="0">
                <a:solidFill>
                  <a:srgbClr val="0070C0"/>
                </a:solidFill>
                <a:latin typeface="Roboto"/>
              </a:rPr>
              <a:t>×</a:t>
            </a:r>
            <a:endParaRPr lang="en-US" sz="5400" dirty="0">
              <a:solidFill>
                <a:srgbClr val="0070C0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707824" y="5283727"/>
            <a:ext cx="58862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dirty="0">
                <a:solidFill>
                  <a:srgbClr val="C00000"/>
                </a:solidFill>
                <a:latin typeface="Roboto"/>
              </a:rPr>
              <a:t>×</a:t>
            </a:r>
            <a:endParaRPr lang="en-US" sz="5400" dirty="0">
              <a:solidFill>
                <a:srgbClr val="C00000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842597" y="4667633"/>
            <a:ext cx="58862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dirty="0">
                <a:solidFill>
                  <a:srgbClr val="0070C0"/>
                </a:solidFill>
                <a:latin typeface="Roboto"/>
              </a:rPr>
              <a:t>×</a:t>
            </a:r>
            <a:endParaRPr lang="en-US" sz="5400" dirty="0">
              <a:solidFill>
                <a:srgbClr val="0070C0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9054435" y="4376006"/>
            <a:ext cx="70403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dirty="0">
                <a:solidFill>
                  <a:srgbClr val="C00000"/>
                </a:solidFill>
                <a:latin typeface="Roboto"/>
              </a:rPr>
              <a:t>✓</a:t>
            </a:r>
            <a:endParaRPr lang="en-US" sz="5400" dirty="0">
              <a:solidFill>
                <a:srgbClr val="C00000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0281679" y="3411478"/>
            <a:ext cx="70403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dirty="0">
                <a:solidFill>
                  <a:srgbClr val="0070C0"/>
                </a:solidFill>
                <a:latin typeface="Roboto"/>
              </a:rPr>
              <a:t>✓</a:t>
            </a:r>
            <a:endParaRPr lang="en-US" sz="5400" dirty="0">
              <a:solidFill>
                <a:srgbClr val="0070C0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5664368" y="2475353"/>
            <a:ext cx="70403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dirty="0">
                <a:solidFill>
                  <a:srgbClr val="C00000"/>
                </a:solidFill>
                <a:latin typeface="Roboto"/>
              </a:rPr>
              <a:t>✓</a:t>
            </a:r>
            <a:endParaRPr lang="en-US" sz="5400" dirty="0">
              <a:solidFill>
                <a:srgbClr val="C00000"/>
              </a:solidFill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798" y="1430451"/>
            <a:ext cx="914400" cy="914400"/>
          </a:xfrm>
          <a:prstGeom prst="rect">
            <a:avLst/>
          </a:prstGeom>
          <a:ln w="57150">
            <a:solidFill>
              <a:srgbClr val="0070C0"/>
            </a:solidFill>
          </a:ln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386" y="1430451"/>
            <a:ext cx="914400" cy="914400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3152" y="1430451"/>
            <a:ext cx="914400" cy="914400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8564" y="1430451"/>
            <a:ext cx="914400" cy="914400"/>
          </a:xfrm>
          <a:prstGeom prst="rect">
            <a:avLst/>
          </a:prstGeom>
          <a:ln w="57150">
            <a:solidFill>
              <a:srgbClr val="0070C0"/>
            </a:solidFill>
          </a:ln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3975" y="1430451"/>
            <a:ext cx="914400" cy="914400"/>
          </a:xfrm>
          <a:prstGeom prst="rect">
            <a:avLst/>
          </a:prstGeom>
          <a:ln w="57150">
            <a:solidFill>
              <a:srgbClr val="0070C0"/>
            </a:solidFill>
          </a:ln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0210" y="1430451"/>
            <a:ext cx="914400" cy="914400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7741" y="1430451"/>
            <a:ext cx="914400" cy="914400"/>
          </a:xfrm>
          <a:prstGeom prst="rect">
            <a:avLst/>
          </a:prstGeom>
          <a:ln w="5715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378064696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Setup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Three types.</a:t>
            </a:r>
          </a:p>
          <a:p>
            <a:r>
              <a:rPr lang="en-US" dirty="0"/>
              <a:t>Purely randomized matching: </a:t>
            </a:r>
          </a:p>
          <a:p>
            <a:r>
              <a:rPr lang="en-US" dirty="0"/>
              <a:t>The total arrival rate                  and fixed time horizon T=100.</a:t>
            </a:r>
          </a:p>
          <a:p>
            <a:r>
              <a:rPr lang="en-US" dirty="0"/>
              <a:t>Four methods:</a:t>
            </a:r>
          </a:p>
          <a:p>
            <a:pPr lvl="1"/>
            <a:r>
              <a:rPr lang="en-US" dirty="0" err="1"/>
              <a:t>UR_Naive</a:t>
            </a:r>
            <a:r>
              <a:rPr lang="en-US" dirty="0"/>
              <a:t>: the naïve estimator in user randomization;</a:t>
            </a:r>
          </a:p>
          <a:p>
            <a:pPr lvl="1"/>
            <a:r>
              <a:rPr lang="en-US" dirty="0"/>
              <a:t>UR_LR: the linear regression estimator in user randomization;</a:t>
            </a:r>
          </a:p>
          <a:p>
            <a:pPr lvl="1"/>
            <a:r>
              <a:rPr lang="en-US" dirty="0" err="1"/>
              <a:t>MR_</a:t>
            </a:r>
            <a:r>
              <a:rPr lang="en-US" altLang="zh-CN" dirty="0" err="1"/>
              <a:t>Naive</a:t>
            </a:r>
            <a:r>
              <a:rPr lang="en-US" altLang="zh-CN" dirty="0"/>
              <a:t>: the naïve estimator in match randomization;</a:t>
            </a:r>
          </a:p>
          <a:p>
            <a:pPr lvl="1"/>
            <a:r>
              <a:rPr lang="en-US" dirty="0"/>
              <a:t>MR_DQ: the Differences-In-Q's (DQ) estimator.</a:t>
            </a:r>
            <a:r>
              <a:rPr lang="en-US" baseline="30000" dirty="0"/>
              <a:t>1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C1CBA-4892-A140-A01E-A83B9C8F6E3B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83326" y="5810697"/>
            <a:ext cx="12527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aseline="30000" dirty="0"/>
              <a:t>1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Farias,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Vivek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et al. "Markovian interference in experiments." 	arXiv:2206.02371 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 descr="\documentclass{article}&#10;\usepackage{amsmath}&#10;\usepackage{amssymb}&#10;\usepackage{amsfonts}&#10;\usepackage{amsthm}&#10;\pagestyle{empty}&#10;\usepackage{graphics}&#10;\usepackage{graphicx}&#10;\usepackage{times}&#10;\usepackage{tikz}&#10;\usepackage{booktabs}&#10;\newtheorem{theorem}{Theorem}&#10;\newtheorem{corollary}{Corollary}&#10;\newtheorem{case}{Case}&#10;\usepackage[a4paper, total={4in, 8in}]{geometry}&#10;\newtheorem{lemma}{Lemma}&#10;\newtheorem{proposition}{Proposition}&#10;\newtheorem{assumption}{Assumption}&#10;\theoremstyle{definition}&#10;\newtheorem{definition}{Definition}&#10;\newtheorem{example}{Example}&#10;\newtheorem{remark}{Remark}&#10;\newcommand*{\Scale}&#10;[2][4]{\scalebox{#1}{\ensuremath{#2}}}&#10;\usetikzlibrary{chains,shapes,decorations,arrows,calc,arrows.meta,fit,positioning}&#10;\tikzset{three sided/.style={&#10;        draw=none,&#10;        append after command={&#10;            [shorten &lt;= -0.5\pgflinewidth]&#10;            ([shift={(-0.5\pgflinewidth,-0.5\pgflinewidth)}]\tikzlastnode.north east)&#10;        edge([shift={( 0.5\pgflinewidth,-0.5\pgflinewidth)}]\tikzlastnode.north west)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2/.style={&#10;        draw=none,&#10;        append after command={&#10;            [shorten &lt;= -0.5\pgflinewidth]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3/.style={&#10;        draw=none,&#10;        append after command={&#10;            [shorten &lt;= -0.5\pgflinewidth]&#10;  ([shift={(-0.5\pgflinewidth,-0.5\pgflinewidth)}]\tikzlastnode.north east)&#10;        edge([shift={( 0.5\pgflinewidth,-0.5\pgflinewidth)}]\tikzlastnode.north west) 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&#10;        }&#10;    }&#10;}&#10;\begin{document}&#10;$w(\gamma,\gamma')\equiv1.$&#10;&#10;&#10;&#10;\end{document}" title="IguanaTex Bitmap Displa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3055" y="2198554"/>
            <a:ext cx="2184533" cy="407162"/>
          </a:xfrm>
          <a:prstGeom prst="rect">
            <a:avLst/>
          </a:prstGeom>
        </p:spPr>
      </p:pic>
      <p:pic>
        <p:nvPicPr>
          <p:cNvPr id="11" name="Picture 10" descr="\documentclass{article}&#10;\usepackage{amsmath}&#10;\usepackage{amssymb}&#10;\usepackage{amsfonts}&#10;\usepackage{amsthm}&#10;\pagestyle{empty}&#10;\usepackage{graphics}&#10;\usepackage{graphicx}&#10;\usepackage{times}&#10;\usepackage{tikz}&#10;\usepackage{booktabs}&#10;\newtheorem{theorem}{Theorem}&#10;\newtheorem{corollary}{Corollary}&#10;\newtheorem{case}{Case}&#10;\usepackage[a4paper, total={4in, 8in}]{geometry}&#10;\newtheorem{lemma}{Lemma}&#10;\newtheorem{proposition}{Proposition}&#10;\newtheorem{assumption}{Assumption}&#10;\theoremstyle{definition}&#10;\newtheorem{definition}{Definition}&#10;\newtheorem{example}{Example}&#10;\newtheorem{remark}{Remark}&#10;\newcommand*{\Scale}&#10;[2][4]{\scalebox{#1}{\ensuremath{#2}}}&#10;\usetikzlibrary{chains,shapes,decorations,arrows,calc,arrows.meta,fit,positioning}&#10;\tikzset{three sided/.style={&#10;        draw=none,&#10;        append after command={&#10;            [shorten &lt;= -0.5\pgflinewidth]&#10;            ([shift={(-0.5\pgflinewidth,-0.5\pgflinewidth)}]\tikzlastnode.north east)&#10;        edge([shift={( 0.5\pgflinewidth,-0.5\pgflinewidth)}]\tikzlastnode.north west)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2/.style={&#10;        draw=none,&#10;        append after command={&#10;            [shorten &lt;= -0.5\pgflinewidth]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3/.style={&#10;        draw=none,&#10;        append after command={&#10;            [shorten &lt;= -0.5\pgflinewidth]&#10;  ([shift={(-0.5\pgflinewidth,-0.5\pgflinewidth)}]\tikzlastnode.north east)&#10;        edge([shift={( 0.5\pgflinewidth,-0.5\pgflinewidth)}]\tikzlastnode.north west) 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&#10;        }&#10;    }&#10;}&#10;\begin{document}&#10;&#10;&#10;$\Lambda=2000$&#10;&#10;\end{document}" title="IguanaTex Bitmap Display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1733" y="2781743"/>
            <a:ext cx="1604267" cy="299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62016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2885" y="0"/>
            <a:ext cx="11353800" cy="1312744"/>
          </a:xfrm>
        </p:spPr>
        <p:txBody>
          <a:bodyPr/>
          <a:lstStyle/>
          <a:p>
            <a:r>
              <a:rPr lang="en-US" dirty="0"/>
              <a:t>Homogeneous treatment effects and Markovian system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7988" y="1595992"/>
            <a:ext cx="5724865" cy="4579892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C1CBA-4892-A140-A01E-A83B9C8F6E3B}" type="slidenum">
              <a:rPr lang="en-US" smtClean="0"/>
              <a:pPr/>
              <a:t>41</a:t>
            </a:fld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5408023" y="4036424"/>
            <a:ext cx="796833" cy="2139460"/>
          </a:xfrm>
          <a:prstGeom prst="roundRect">
            <a:avLst/>
          </a:prstGeom>
          <a:noFill/>
          <a:ln w="3810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107577" y="3491566"/>
            <a:ext cx="17504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Unbiased</a:t>
            </a:r>
          </a:p>
        </p:txBody>
      </p:sp>
    </p:spTree>
    <p:extLst>
      <p:ext uri="{BB962C8B-B14F-4D97-AF65-F5344CB8AC3E}">
        <p14:creationId xmlns:p14="http://schemas.microsoft.com/office/powerpoint/2010/main" val="3102326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2884" y="0"/>
            <a:ext cx="11467011" cy="1312744"/>
          </a:xfrm>
        </p:spPr>
        <p:txBody>
          <a:bodyPr/>
          <a:lstStyle/>
          <a:p>
            <a:r>
              <a:rPr lang="en-US" dirty="0"/>
              <a:t>Heterogeneous treatment effects and Markovian system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210" y="1670580"/>
            <a:ext cx="5810533" cy="4648427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C1CBA-4892-A140-A01E-A83B9C8F6E3B}" type="slidenum">
              <a:rPr lang="en-US" smtClean="0"/>
              <a:pPr/>
              <a:t>42</a:t>
            </a:fld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4761412" y="3316591"/>
            <a:ext cx="796833" cy="2962420"/>
          </a:xfrm>
          <a:prstGeom prst="roundRect">
            <a:avLst/>
          </a:prstGeom>
          <a:noFill/>
          <a:ln w="3810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618940" y="2222359"/>
            <a:ext cx="13977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Lowest bias</a:t>
            </a:r>
          </a:p>
        </p:txBody>
      </p:sp>
    </p:spTree>
    <p:extLst>
      <p:ext uri="{BB962C8B-B14F-4D97-AF65-F5344CB8AC3E}">
        <p14:creationId xmlns:p14="http://schemas.microsoft.com/office/powerpoint/2010/main" val="4173150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0"/>
            <a:ext cx="12407537" cy="1312744"/>
          </a:xfrm>
        </p:spPr>
        <p:txBody>
          <a:bodyPr/>
          <a:lstStyle/>
          <a:p>
            <a:r>
              <a:rPr lang="en-US" sz="3200" dirty="0"/>
              <a:t>Non-Markovian system and Homogeneous treatment effect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C1CBA-4892-A140-A01E-A83B9C8F6E3B}" type="slidenum">
              <a:rPr lang="en-US" smtClean="0"/>
              <a:pPr/>
              <a:t>43</a:t>
            </a:fld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6804" y="1533525"/>
            <a:ext cx="5538391" cy="4430713"/>
          </a:xfrm>
        </p:spPr>
      </p:pic>
      <p:sp>
        <p:nvSpPr>
          <p:cNvPr id="5" name="Rounded Rectangle 4"/>
          <p:cNvSpPr/>
          <p:nvPr/>
        </p:nvSpPr>
        <p:spPr>
          <a:xfrm>
            <a:off x="4918168" y="2612571"/>
            <a:ext cx="796833" cy="3274553"/>
          </a:xfrm>
          <a:prstGeom prst="roundRect">
            <a:avLst/>
          </a:prstGeom>
          <a:noFill/>
          <a:ln w="3810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775696" y="1634527"/>
            <a:ext cx="13977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Lowest bias</a:t>
            </a:r>
          </a:p>
        </p:txBody>
      </p:sp>
    </p:spTree>
    <p:extLst>
      <p:ext uri="{BB962C8B-B14F-4D97-AF65-F5344CB8AC3E}">
        <p14:creationId xmlns:p14="http://schemas.microsoft.com/office/powerpoint/2010/main" val="2196656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User-level randomization:</a:t>
            </a:r>
          </a:p>
          <a:p>
            <a:pPr lvl="1"/>
            <a:r>
              <a:rPr lang="en-US" dirty="0"/>
              <a:t>Robust but the naïve estimator has huge bias.</a:t>
            </a:r>
          </a:p>
          <a:p>
            <a:pPr lvl="1"/>
            <a:r>
              <a:rPr lang="en-US" dirty="0"/>
              <a:t>The linear regression estimator is robust and has small bias.</a:t>
            </a:r>
          </a:p>
          <a:p>
            <a:endParaRPr lang="en-US" dirty="0"/>
          </a:p>
          <a:p>
            <a:r>
              <a:rPr lang="en-US" dirty="0"/>
              <a:t>Match-level randomization:</a:t>
            </a:r>
          </a:p>
          <a:p>
            <a:pPr lvl="1"/>
            <a:r>
              <a:rPr lang="en-US" dirty="0"/>
              <a:t>Under homogenous treatment effect and Markovian exit assumption, the bias is small.</a:t>
            </a:r>
          </a:p>
          <a:p>
            <a:pPr lvl="1"/>
            <a:r>
              <a:rPr lang="en-US" dirty="0"/>
              <a:t>If either of those violate, match randomization may incur huge bias.</a:t>
            </a:r>
          </a:p>
          <a:p>
            <a:pPr lvl="1"/>
            <a:r>
              <a:rPr lang="en-US" dirty="0"/>
              <a:t>For some other metrics, MR may not even feasible.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C1CBA-4892-A140-A01E-A83B9C8F6E3B}" type="slidenum">
              <a:rPr lang="en-US" smtClean="0"/>
              <a:pPr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463919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988263" y="2671560"/>
            <a:ext cx="5264149" cy="1991782"/>
          </a:xfrm>
        </p:spPr>
        <p:txBody>
          <a:bodyPr>
            <a:normAutofit/>
          </a:bodyPr>
          <a:lstStyle/>
          <a:p>
            <a:pPr algn="ctr"/>
            <a:r>
              <a:rPr lang="en-US" sz="8000" dirty="0"/>
              <a:t>Q&amp;A?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C1CBA-4892-A140-A01E-A83B9C8F6E3B}" type="slidenum">
              <a:rPr lang="en-US" smtClean="0"/>
              <a:pPr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842933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C1CBA-4892-A140-A01E-A83B9C8F6E3B}" type="slidenum">
              <a:rPr lang="en-US" smtClean="0"/>
              <a:pPr/>
              <a:t>46</a:t>
            </a:fld>
            <a:endParaRPr lang="en-US" dirty="0"/>
          </a:p>
        </p:txBody>
      </p:sp>
      <p:pic>
        <p:nvPicPr>
          <p:cNvPr id="5" name="Picture 4" descr="\documentclass{article}&#10;\usepackage{amsmath}&#10;\usepackage{amssymb}&#10;\usepackage{amsfonts}&#10;\usepackage{amsthm}&#10;\pagestyle{empty}&#10;\usepackage{graphics}&#10;\usepackage{graphicx}&#10;\usepackage{times}&#10;\usepackage{tikz}&#10;\usepackage{booktabs}&#10;\newtheorem{theorem}{Theorem}&#10;\newtheorem{corollary}{Corollary}&#10;\newtheorem{case}{Case}&#10;\usepackage[a4paper, total={4in, 8in}]{geometry}&#10;\newtheorem{lemma}{Lemma}&#10;\newtheorem{proposition}{Proposition}&#10;\newtheorem{assumption}{Assumption}&#10;\theoremstyle{definition}&#10;\newtheorem{definition}{Definition}&#10;\newtheorem{example}{Example}&#10;\newtheorem{remark}{Remark}&#10;\newcommand*{\Scale}&#10;[2][4]{\scalebox{#1}{\ensuremath{#2}}}&#10;\usetikzlibrary{chains,shapes,decorations,arrows,calc,arrows.meta,fit,positioning}&#10;\tikzset{three sided/.style={&#10;        draw=none,&#10;        append after command={&#10;            [shorten &lt;= -0.5\pgflinewidth]&#10;            ([shift={(-0.5\pgflinewidth,-0.5\pgflinewidth)}]\tikzlastnode.north east)&#10;        edge([shift={( 0.5\pgflinewidth,-0.5\pgflinewidth)}]\tikzlastnode.north west)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2/.style={&#10;        draw=none,&#10;        append after command={&#10;            [shorten &lt;= -0.5\pgflinewidth]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3/.style={&#10;        draw=none,&#10;        append after command={&#10;            [shorten &lt;= -0.5\pgflinewidth]&#10;  ([shift={(-0.5\pgflinewidth,-0.5\pgflinewidth)}]\tikzlastnode.north east)&#10;        edge([shift={( 0.5\pgflinewidth,-0.5\pgflinewidth)}]\tikzlastnode.north west) 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&#10;        }&#10;    }&#10;}&#10;\begin{document}&#10;&#10;$$P^{cc} = \left(\begin{matrix}&#10;    0.5 &amp; 0.7 &amp; 0.8\\&#10;    0.4 &amp; 0.5 &amp; 0.6\\&#10;    0.3 &amp; 0.4 &amp; 0.5&#10;\end{matrix}\right),$$ which means the average session length in global control regime is $R^{GC} = 1.9413$. Set $l^{ct}=1.2,l^{tc}=0.5,l^{tt}=0.6$, so that $R^{GT}=3.2355$ and $GTE = 1.2942$&#10;&#10;&#10;\end{document}" title="IguanaTex Bitmap Displa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62" y="2430928"/>
            <a:ext cx="11883277" cy="3062248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Homogeneous and multiplicative treatment effects</a:t>
            </a:r>
          </a:p>
        </p:txBody>
      </p:sp>
    </p:spTree>
    <p:extLst>
      <p:ext uri="{BB962C8B-B14F-4D97-AF65-F5344CB8AC3E}">
        <p14:creationId xmlns:p14="http://schemas.microsoft.com/office/powerpoint/2010/main" val="119707065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Heterogeneous treatment effects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C1CBA-4892-A140-A01E-A83B9C8F6E3B}" type="slidenum">
              <a:rPr lang="en-US" smtClean="0"/>
              <a:pPr/>
              <a:t>47</a:t>
            </a:fld>
            <a:endParaRPr lang="en-US" dirty="0"/>
          </a:p>
        </p:txBody>
      </p:sp>
      <p:pic>
        <p:nvPicPr>
          <p:cNvPr id="5" name="Picture 4" descr="\documentclass{article}&#10;\usepackage{amsmath}&#10;\usepackage{amssymb}&#10;\usepackage{amsfonts}&#10;\usepackage{amsthm}&#10;\pagestyle{empty}&#10;\usepackage{graphics}&#10;\usepackage{graphicx}&#10;\usepackage{times}&#10;\usepackage{tikz}&#10;\usepackage{booktabs}&#10;\newtheorem{theorem}{Theorem}&#10;\newtheorem{corollary}{Corollary}&#10;\newtheorem{case}{Case}&#10;\usepackage[a4paper, total={4in, 8in}]{geometry}&#10;\newtheorem{lemma}{Lemma}&#10;\newtheorem{proposition}{Proposition}&#10;\newtheorem{assumption}{Assumption}&#10;\theoremstyle{definition}&#10;\newtheorem{definition}{Definition}&#10;\newtheorem{example}{Example}&#10;\newtheorem{remark}{Remark}&#10;\newcommand*{\Scale}&#10;[2][4]{\scalebox{#1}{\ensuremath{#2}}}&#10;\usetikzlibrary{chains,shapes,decorations,arrows,calc,arrows.meta,fit,positioning}&#10;\tikzset{three sided/.style={&#10;        draw=none,&#10;        append after command={&#10;            [shorten &lt;= -0.5\pgflinewidth]&#10;            ([shift={(-0.5\pgflinewidth,-0.5\pgflinewidth)}]\tikzlastnode.north east)&#10;        edge([shift={( 0.5\pgflinewidth,-0.5\pgflinewidth)}]\tikzlastnode.north west)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2/.style={&#10;        draw=none,&#10;        append after command={&#10;            [shorten &lt;= -0.5\pgflinewidth]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3/.style={&#10;        draw=none,&#10;        append after command={&#10;            [shorten &lt;= -0.5\pgflinewidth]&#10;  ([shift={(-0.5\pgflinewidth,-0.5\pgflinewidth)}]\tikzlastnode.north east)&#10;        edge([shift={( 0.5\pgflinewidth,-0.5\pgflinewidth)}]\tikzlastnode.north west) 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&#10;        }&#10;    }&#10;}&#10;\begin{document}&#10;&#10;&#10;$$&#10;P = \left(\begin{matrix}&#10;    0.5 &amp; 0.7 &amp; 0.8 &amp; 0.6 &amp; 0.84&amp; 0.85\\&#10;    0.4 &amp; 0.5 &amp; 0.6 &amp; 0.48&amp; 0.6 &amp; 0.65\\&#10;    0.3 &amp; 0.4 &amp; 0.5 &amp; 0.36&amp; 0.48&amp;0.5\\&#10;    0.25&amp; 0.35&amp; 0.5 &amp; 0.3 &amp; 0.42&amp;0.48\\&#10;    0.2 &amp; 0.25&amp; 0.4 &amp; 0.24&amp; 0.3 &amp;0.36\\&#10;    0.5 &amp; 0.6 &amp; 0.64&amp; 0.48&amp; 0.66&amp;0.72&#10;\end{matrix}\right)&#10;$$&#10;&#10;\end{document}" title="IguanaTex Bitmap Displa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0" y="2540000"/>
            <a:ext cx="7770210" cy="2913524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990600" y="152400"/>
            <a:ext cx="10515600" cy="1312744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>
                <a:solidFill>
                  <a:srgbClr val="800000"/>
                </a:solidFill>
                <a:latin typeface="Helvetica" pitchFamily="2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558779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Comparison with Difference-in-Q estimator in MR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C1CBA-4892-A140-A01E-A83B9C8F6E3B}" type="slidenum">
              <a:rPr lang="en-US" smtClean="0"/>
              <a:pPr/>
              <a:t>48</a:t>
            </a:fld>
            <a:endParaRPr lang="en-US" dirty="0"/>
          </a:p>
        </p:txBody>
      </p:sp>
      <p:pic>
        <p:nvPicPr>
          <p:cNvPr id="5" name="Picture 4" descr="\documentclass{article}&#10;\usepackage{amsmath}&#10;\usepackage{amssymb}&#10;\usepackage{amsfonts}&#10;\usepackage{amsthm}&#10;\pagestyle{empty}&#10;\usepackage{graphics}&#10;\usepackage{graphicx}&#10;\usepackage{times}&#10;\usepackage{tikz}&#10;\usepackage{booktabs}&#10;\newtheorem{theorem}{Theorem}&#10;\newtheorem{corollary}{Corollary}&#10;\newtheorem{case}{Case}&#10;\usepackage[a4paper, total={4in, 8in}]{geometry}&#10;\newtheorem{lemma}{Lemma}&#10;\newtheorem{proposition}{Proposition}&#10;\newtheorem{assumption}{Assumption}&#10;\theoremstyle{definition}&#10;\newtheorem{definition}{Definition}&#10;\newtheorem{example}{Example}&#10;\newtheorem{remark}{Remark}&#10;\newcommand*{\Scale}&#10;[2][4]{\scalebox{#1}{\ensuremath{#2}}}&#10;\usetikzlibrary{chains,shapes,decorations,arrows,calc,arrows.meta,fit,positioning}&#10;\tikzset{three sided/.style={&#10;        draw=none,&#10;        append after command={&#10;            [shorten &lt;= -0.5\pgflinewidth]&#10;            ([shift={(-0.5\pgflinewidth,-0.5\pgflinewidth)}]\tikzlastnode.north east)&#10;        edge([shift={( 0.5\pgflinewidth,-0.5\pgflinewidth)}]\tikzlastnode.north west)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2/.style={&#10;        draw=none,&#10;        append after command={&#10;            [shorten &lt;= -0.5\pgflinewidth]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3/.style={&#10;        draw=none,&#10;        append after command={&#10;            [shorten &lt;= -0.5\pgflinewidth]&#10;  ([shift={(-0.5\pgflinewidth,-0.5\pgflinewidth)}]\tikzlastnode.north east)&#10;        edge([shift={( 0.5\pgflinewidth,-0.5\pgflinewidth)}]\tikzlastnode.north west) 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&#10;        }&#10;    }&#10;}&#10;\begin{document}&#10;&#10;&#10;Suppose there are $Y$ users in the sample, each user's session length is $N_i, i =1,2,...,Y$. We consider the following DQ-estimator&#10;$$&#10;\widehat{GTE}_M^{DQ} = \frac{1}{Y}\sum_{i=1}^{Y}\sum_{j=1}^{N_i}\left(\hat{Q}_{ij}\frac{I\{Z_{ij}=1\}}{\alpha_M}-\hat{Q}_{ij}\frac{I\{Z_{ij}=0\}}{1-\alpha_M}\right),&#10;$$ where $N_{ij}$ is the treatment assignment of that match with $P(Z_{ij}=1)=\alpha_M$, and $\hat{Q}_{ij} = N_i-j+1$ is the Monte Carlo estimator of the Q-function.&#10;&#10;&#10;\end{document}" title="IguanaTex Bitmap Displa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322" y="1940772"/>
            <a:ext cx="11690671" cy="4022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2954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1353800" cy="1312744"/>
          </a:xfrm>
        </p:spPr>
        <p:txBody>
          <a:bodyPr/>
          <a:lstStyle/>
          <a:p>
            <a:r>
              <a:rPr lang="en-US" altLang="zh-CN" dirty="0"/>
              <a:t>One-sided matching marketplaces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C1CBA-4892-A140-A01E-A83B9C8F6E3B}" type="slidenum">
              <a:rPr lang="en-US" smtClean="0"/>
              <a:pPr/>
              <a:t>5</a:t>
            </a:fld>
            <a:endParaRPr lang="en-US" dirty="0"/>
          </a:p>
        </p:txBody>
      </p:sp>
      <p:cxnSp>
        <p:nvCxnSpPr>
          <p:cNvPr id="27" name="Straight Arrow Connector 26"/>
          <p:cNvCxnSpPr/>
          <p:nvPr/>
        </p:nvCxnSpPr>
        <p:spPr>
          <a:xfrm flipH="1">
            <a:off x="901816" y="3024498"/>
            <a:ext cx="322702" cy="703982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42" idx="1"/>
          </p:cNvCxnSpPr>
          <p:nvPr/>
        </p:nvCxnSpPr>
        <p:spPr>
          <a:xfrm flipH="1">
            <a:off x="2747186" y="5754993"/>
            <a:ext cx="1030801" cy="0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V="1">
            <a:off x="3320787" y="2321046"/>
            <a:ext cx="927371" cy="6495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2747186" y="2928662"/>
            <a:ext cx="442561" cy="539603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4760017" y="3065551"/>
            <a:ext cx="484574" cy="674055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V="1">
            <a:off x="4012239" y="4047632"/>
            <a:ext cx="990065" cy="26218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35" name="Picture 3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59" y="3804680"/>
            <a:ext cx="914400" cy="9144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2353" y="1810513"/>
            <a:ext cx="914400" cy="91440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378" y="5269829"/>
            <a:ext cx="914400" cy="91440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587" y="3544087"/>
            <a:ext cx="914400" cy="91440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9007" y="1794575"/>
            <a:ext cx="914400" cy="91440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318" y="1991381"/>
            <a:ext cx="914400" cy="91440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0149" y="3608958"/>
            <a:ext cx="914400" cy="91440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987" y="5297793"/>
            <a:ext cx="914400" cy="914400"/>
          </a:xfrm>
          <a:prstGeom prst="rect">
            <a:avLst/>
          </a:prstGeom>
        </p:spPr>
      </p:pic>
      <p:cxnSp>
        <p:nvCxnSpPr>
          <p:cNvPr id="43" name="Straight Arrow Connector 42"/>
          <p:cNvCxnSpPr/>
          <p:nvPr/>
        </p:nvCxnSpPr>
        <p:spPr>
          <a:xfrm>
            <a:off x="1121831" y="4887377"/>
            <a:ext cx="642547" cy="784722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6005281" y="1972046"/>
            <a:ext cx="585579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Users are matched with another user.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Repetitive interactions among users.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Users may arrive and exit.</a:t>
            </a: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521" y="5002497"/>
            <a:ext cx="914400" cy="914400"/>
          </a:xfrm>
          <a:prstGeom prst="rect">
            <a:avLst/>
          </a:prstGeom>
          <a:ln w="57150">
            <a:noFill/>
          </a:ln>
        </p:spPr>
      </p:pic>
      <p:cxnSp>
        <p:nvCxnSpPr>
          <p:cNvPr id="49" name="Straight Arrow Connector 48"/>
          <p:cNvCxnSpPr/>
          <p:nvPr/>
        </p:nvCxnSpPr>
        <p:spPr>
          <a:xfrm>
            <a:off x="5620673" y="5459697"/>
            <a:ext cx="686743" cy="0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51" name="Picture 5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9155" y="5002497"/>
            <a:ext cx="914400" cy="914400"/>
          </a:xfrm>
          <a:prstGeom prst="rect">
            <a:avLst/>
          </a:prstGeom>
          <a:ln w="57150">
            <a:noFill/>
          </a:ln>
        </p:spPr>
      </p:pic>
      <p:sp>
        <p:nvSpPr>
          <p:cNvPr id="52" name="TextBox 51"/>
          <p:cNvSpPr txBox="1"/>
          <p:nvPr/>
        </p:nvSpPr>
        <p:spPr>
          <a:xfrm>
            <a:off x="261850" y="1346870"/>
            <a:ext cx="58557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Round 1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261849" y="1355480"/>
            <a:ext cx="58557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Round 2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2152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0"/>
            <a:ext cx="12002589" cy="1312744"/>
          </a:xfrm>
        </p:spPr>
        <p:txBody>
          <a:bodyPr/>
          <a:lstStyle/>
          <a:p>
            <a:r>
              <a:rPr lang="en-US" altLang="zh-CN" dirty="0"/>
              <a:t>One-sided matching marketplaces: user randomization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C1CBA-4892-A140-A01E-A83B9C8F6E3B}" type="slidenum">
              <a:rPr lang="en-US" smtClean="0"/>
              <a:pPr/>
              <a:t>6</a:t>
            </a:fld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901816" y="3024498"/>
            <a:ext cx="322702" cy="703982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3" idx="1"/>
          </p:cNvCxnSpPr>
          <p:nvPr/>
        </p:nvCxnSpPr>
        <p:spPr>
          <a:xfrm flipH="1">
            <a:off x="2747186" y="5754993"/>
            <a:ext cx="1030801" cy="0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3379814" y="2337167"/>
            <a:ext cx="737304" cy="1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2606811" y="4765113"/>
            <a:ext cx="445483" cy="382285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4760017" y="2853778"/>
            <a:ext cx="484574" cy="674055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3997234" y="4077882"/>
            <a:ext cx="867286" cy="0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59" y="3804680"/>
            <a:ext cx="914400" cy="914400"/>
          </a:xfrm>
          <a:prstGeom prst="rect">
            <a:avLst/>
          </a:prstGeom>
          <a:ln w="57150">
            <a:solidFill>
              <a:srgbClr val="0070C0"/>
            </a:solidFill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2353" y="1810513"/>
            <a:ext cx="914400" cy="914400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378" y="5269829"/>
            <a:ext cx="914400" cy="914400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587" y="3544087"/>
            <a:ext cx="914400" cy="914400"/>
          </a:xfrm>
          <a:prstGeom prst="rect">
            <a:avLst/>
          </a:prstGeom>
          <a:ln w="57150">
            <a:solidFill>
              <a:srgbClr val="0070C0"/>
            </a:solidFill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9007" y="1794575"/>
            <a:ext cx="914400" cy="914400"/>
          </a:xfrm>
          <a:prstGeom prst="rect">
            <a:avLst/>
          </a:prstGeom>
          <a:ln w="57150">
            <a:solidFill>
              <a:srgbClr val="0070C0"/>
            </a:solidFill>
          </a:ln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967" y="1971215"/>
            <a:ext cx="914400" cy="914400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0149" y="3608958"/>
            <a:ext cx="914400" cy="914400"/>
          </a:xfrm>
          <a:prstGeom prst="rect">
            <a:avLst/>
          </a:prstGeom>
          <a:ln w="57150">
            <a:solidFill>
              <a:srgbClr val="0070C0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987" y="5297793"/>
            <a:ext cx="914400" cy="914400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sp>
        <p:nvSpPr>
          <p:cNvPr id="38" name="TextBox 37"/>
          <p:cNvSpPr txBox="1"/>
          <p:nvPr/>
        </p:nvSpPr>
        <p:spPr>
          <a:xfrm>
            <a:off x="6005282" y="1972046"/>
            <a:ext cx="633548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Treatment assignment of an user may affect the outcome of its opponent.</a:t>
            </a:r>
          </a:p>
          <a:p>
            <a:pPr marL="342900" indent="-342900">
              <a:buFont typeface="+mj-lt"/>
              <a:buAutoNum type="arabicPeriod"/>
            </a:pP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Treatment assignment may also affect the matching result.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7700" y="4065455"/>
            <a:ext cx="914400" cy="914400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cxnSp>
        <p:nvCxnSpPr>
          <p:cNvPr id="51" name="Straight Arrow Connector 50"/>
          <p:cNvCxnSpPr/>
          <p:nvPr/>
        </p:nvCxnSpPr>
        <p:spPr>
          <a:xfrm flipH="1">
            <a:off x="1613429" y="2267713"/>
            <a:ext cx="608149" cy="112787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58" name="Picture 5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616" y="3585739"/>
            <a:ext cx="914400" cy="914400"/>
          </a:xfrm>
          <a:prstGeom prst="rect">
            <a:avLst/>
          </a:prstGeom>
          <a:ln w="57150">
            <a:solidFill>
              <a:srgbClr val="0070C0"/>
            </a:solidFill>
          </a:ln>
        </p:spPr>
      </p:pic>
      <p:cxnSp>
        <p:nvCxnSpPr>
          <p:cNvPr id="59" name="Straight Arrow Connector 58"/>
          <p:cNvCxnSpPr/>
          <p:nvPr/>
        </p:nvCxnSpPr>
        <p:spPr>
          <a:xfrm>
            <a:off x="3464923" y="2781376"/>
            <a:ext cx="1247144" cy="918579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>
          <a:xfrm flipH="1">
            <a:off x="3943047" y="2801824"/>
            <a:ext cx="539639" cy="1127061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/>
          <p:nvPr/>
        </p:nvCxnSpPr>
        <p:spPr>
          <a:xfrm>
            <a:off x="1462264" y="3005533"/>
            <a:ext cx="776" cy="515968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74" name="TextBox 73"/>
          <p:cNvSpPr txBox="1"/>
          <p:nvPr/>
        </p:nvSpPr>
        <p:spPr>
          <a:xfrm>
            <a:off x="229803" y="1314707"/>
            <a:ext cx="58557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Round 2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231745" y="1308403"/>
            <a:ext cx="58557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Round 1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231745" y="1314967"/>
            <a:ext cx="58557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Round 3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6601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/>
      <p:bldP spid="74" grpId="1"/>
      <p:bldP spid="75" grpId="0"/>
      <p:bldP spid="7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1: Player versus player (PVP) game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689" y="1533525"/>
            <a:ext cx="4430713" cy="443071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C1CBA-4892-A140-A01E-A83B9C8F6E3B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005282" y="1972046"/>
            <a:ext cx="5881918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Treatment: modify the user interface to simplify user operations in the game.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altLang="zh-C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Increase the win rate of the treatment user and decrease the win rate of their opponent.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6933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2: anonymous chat platform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985" y="1533525"/>
            <a:ext cx="4789389" cy="443071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C1CBA-4892-A140-A01E-A83B9C8F6E3B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33747" y="6008172"/>
            <a:ext cx="49231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https://github.com/edith141/Anonymous-Chat-App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905923" y="1660602"/>
            <a:ext cx="593120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Randomly match strangers to chat online.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altLang="zh-C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Treatment: AI-assisted chat helper.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Enhance the experience of both treatment users and their matching partners.</a:t>
            </a:r>
          </a:p>
        </p:txBody>
      </p:sp>
    </p:spTree>
    <p:extLst>
      <p:ext uri="{BB962C8B-B14F-4D97-AF65-F5344CB8AC3E}">
        <p14:creationId xmlns:p14="http://schemas.microsoft.com/office/powerpoint/2010/main" val="5602528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 questions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Which types of randomization can reduce interference in one-sided matching platforms?</a:t>
            </a:r>
          </a:p>
          <a:p>
            <a:endParaRPr lang="en-US" dirty="0"/>
          </a:p>
          <a:p>
            <a:r>
              <a:rPr lang="en-US" dirty="0"/>
              <a:t>What are the estimators?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C1CBA-4892-A140-A01E-A83B9C8F6E3B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824396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307.4616"/>
  <p:tag name="LATEXADDIN" val="\documentclass{article}&#10;\usepackage{amsmath}&#10;\usepackage{amssymb}&#10;\usepackage{amsfonts}&#10;\usepackage{amsthm}&#10;\pagestyle{empty}&#10;\usepackage{graphics}&#10;\usepackage{graphicx}&#10;\usepackage{times}&#10;\usepackage{tikz}&#10;\usepackage{booktabs}&#10;\newtheorem{theorem}{Theorem}&#10;\newtheorem{corollary}{Corollary}&#10;\newtheorem{case}{Case}&#10;\usepackage[a4paper, total={4in, 8in}]{geometry}&#10;\newtheorem{lemma}{Lemma}&#10;\newtheorem{proposition}{Proposition}&#10;\newtheorem{assumption}{Assumption}&#10;\theoremstyle{definition}&#10;\newtheorem{definition}{Definition}&#10;\newtheorem{example}{Example}&#10;\newtheorem{remark}{Remark}&#10;\newcommand*{\Scale}&#10;[2][4]{\scalebox{#1}{\ensuremath{#2}}}&#10;\usetikzlibrary{chains,shapes,decorations,arrows,calc,arrows.meta,fit,positioning}&#10;\tikzset{three sided/.style={&#10;        draw=none,&#10;        append after command={&#10;            [shorten &lt;= -0.5\pgflinewidth]&#10;            ([shift={(-0.5\pgflinewidth,-0.5\pgflinewidth)}]\tikzlastnode.north east)&#10;        edge([shift={( 0.5\pgflinewidth,-0.5\pgflinewidth)}]\tikzlastnode.north west)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2/.style={&#10;        draw=none,&#10;        append after command={&#10;            [shorten &lt;= -0.5\pgflinewidth]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3/.style={&#10;        draw=none,&#10;        append after command={&#10;            [shorten &lt;= -0.5\pgflinewidth]&#10;  ([shift={(-0.5\pgflinewidth,-0.5\pgflinewidth)}]\tikzlastnode.north east)&#10;        edge([shift={( 0.5\pgflinewidth,-0.5\pgflinewidth)}]\tikzlastnode.north west) 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&#10;        }&#10;    }&#10;}&#10;\begin{document}&#10;&#10;$\mathbb{E}[N^*]$&#10;&#10;&#10;\end{document}"/>
  <p:tag name="IGUANATEXSIZE" val="30"/>
  <p:tag name="IGUANATEXCURSOR" val="279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5.7331"/>
  <p:tag name="ORIGINALWIDTH" val="572.9283"/>
  <p:tag name="LATEXADDIN" val="\documentclass{article}&#10;\usepackage{amsmath}&#10;\usepackage{amssymb}&#10;\usepackage{amsfonts}&#10;\usepackage{amsthm}&#10;\pagestyle{empty}&#10;\usepackage{graphics}&#10;\usepackage{graphicx}&#10;\usepackage{times}&#10;\usepackage{tikz}&#10;\usepackage{booktabs}&#10;\newtheorem{theorem}{Theorem}&#10;\newtheorem{corollary}{Corollary}&#10;\newtheorem{case}{Case}&#10;\usepackage[a4paper, total={4in, 8in}]{geometry}&#10;\newtheorem{lemma}{Lemma}&#10;\newtheorem{proposition}{Proposition}&#10;\newtheorem{assumption}{Assumption}&#10;\theoremstyle{definition}&#10;\newtheorem{definition}{Definition}&#10;\newtheorem{example}{Example}&#10;\newtheorem{remark}{Remark}&#10;\newcommand*{\Scale}&#10;[2][4]{\scalebox{#1}{\ensuremath{#2}}}&#10;\usetikzlibrary{chains,shapes,decorations,arrows,calc,arrows.meta,fit,positioning}&#10;\tikzset{three sided/.style={&#10;        draw=none,&#10;        append after command={&#10;            [shorten &lt;= -0.5\pgflinewidth]&#10;            ([shift={(-0.5\pgflinewidth,-0.5\pgflinewidth)}]\tikzlastnode.north east)&#10;        edge([shift={( 0.5\pgflinewidth,-0.5\pgflinewidth)}]\tikzlastnode.north west)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2/.style={&#10;        draw=none,&#10;        append after command={&#10;            [shorten &lt;= -0.5\pgflinewidth]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3/.style={&#10;        draw=none,&#10;        append after command={&#10;            [shorten &lt;= -0.5\pgflinewidth]&#10;  ([shift={(-0.5\pgflinewidth,-0.5\pgflinewidth)}]\tikzlastnode.north east)&#10;        edge([shift={( 0.5\pgflinewidth,-0.5\pgflinewidth)}]\tikzlastnode.north west) 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&#10;        }&#10;    }&#10;}&#10;\begin{document}&#10;&#10;$p^{TT}(\gamma,\gamma^{\prime});$&#10;&#10;&#10;\end{document}"/>
  <p:tag name="IGUANATEXSIZE" val="28"/>
  <p:tag name="IGUANATEXCURSOR" val="279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9.9813"/>
  <p:tag name="ORIGINALWIDTH" val="1319.085"/>
  <p:tag name="LATEXADDIN" val="\documentclass{article}&#10;\usepackage{amsmath}&#10;\usepackage{amssymb}&#10;\usepackage{amsfonts}&#10;\usepackage{amsthm}&#10;\pagestyle{empty}&#10;\usepackage{graphics}&#10;\usepackage{graphicx}&#10;\usepackage{times}&#10;\usepackage{tikz}&#10;\usepackage{booktabs}&#10;\newtheorem{theorem}{Theorem}&#10;\newtheorem{corollary}{Corollary}&#10;\newtheorem{case}{Case}&#10;\usepackage[a4paper, total={4in, 8in}]{geometry}&#10;\newtheorem{lemma}{Lemma}&#10;\newtheorem{proposition}{Proposition}&#10;\newtheorem{assumption}{Assumption}&#10;\theoremstyle{definition}&#10;\newtheorem{definition}{Definition}&#10;\newtheorem{example}{Example}&#10;\newtheorem{remark}{Remark}&#10;\newcommand*{\Scale}&#10;[2][4]{\scalebox{#1}{\ensuremath{#2}}}&#10;\usetikzlibrary{chains,shapes,decorations,arrows,calc,arrows.meta,fit,positioning}&#10;\tikzset{three sided/.style={&#10;        draw=none,&#10;        append after command={&#10;            [shorten &lt;= -0.5\pgflinewidth]&#10;            ([shift={(-0.5\pgflinewidth,-0.5\pgflinewidth)}]\tikzlastnode.north east)&#10;        edge([shift={( 0.5\pgflinewidth,-0.5\pgflinewidth)}]\tikzlastnode.north west)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2/.style={&#10;        draw=none,&#10;        append after command={&#10;            [shorten &lt;= -0.5\pgflinewidth]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3/.style={&#10;        draw=none,&#10;        append after command={&#10;            [shorten &lt;= -0.5\pgflinewidth]&#10;  ([shift={(-0.5\pgflinewidth,-0.5\pgflinewidth)}]\tikzlastnode.north east)&#10;        edge([shift={( 0.5\pgflinewidth,-0.5\pgflinewidth)}]\tikzlastnode.north west) 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&#10;        }&#10;    }&#10;}&#10;\begin{document}&#10;&#10;$\mathbb{E}[N_\mathrm{GT}^*]= \sum_{\gamma\in\Gamma}r_\mathrm{GT}^*(\gamma).  $&#10;&#10;&#10;\end{document}"/>
  <p:tag name="IGUANATEXSIZE" val="28"/>
  <p:tag name="IGUANATEXCURSOR" val="2812"/>
  <p:tag name="TRANSPARENCY" val="True"/>
  <p:tag name="FILENAME" val=""/>
  <p:tag name="LATEXENGINEID" val="0"/>
  <p:tag name="TEMPFOLDER" val="c:\temp\"/>
  <p:tag name="LATEXFORMHEIGHT" val="309.6"/>
  <p:tag name="LATEXFORMWIDTH" val="384"/>
  <p:tag name="LATEXFORMWRAP" val="True"/>
  <p:tag name="BITMAPVECTOR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9.9813"/>
  <p:tag name="ORIGINALWIDTH" val="1319.085"/>
  <p:tag name="LATEXADDIN" val="\documentclass{article}&#10;\usepackage{amsmath}&#10;\usepackage{amssymb}&#10;\usepackage{amsfonts}&#10;\usepackage{amsthm}&#10;\pagestyle{empty}&#10;\usepackage{graphics}&#10;\usepackage{graphicx}&#10;\usepackage{times}&#10;\usepackage{tikz}&#10;\usepackage{booktabs}&#10;\newtheorem{theorem}{Theorem}&#10;\newtheorem{corollary}{Corollary}&#10;\newtheorem{case}{Case}&#10;\usepackage[a4paper, total={4in, 8in}]{geometry}&#10;\newtheorem{lemma}{Lemma}&#10;\newtheorem{proposition}{Proposition}&#10;\newtheorem{assumption}{Assumption}&#10;\theoremstyle{definition}&#10;\newtheorem{definition}{Definition}&#10;\newtheorem{example}{Example}&#10;\newtheorem{remark}{Remark}&#10;\newcommand*{\Scale}&#10;[2][4]{\scalebox{#1}{\ensuremath{#2}}}&#10;\usetikzlibrary{chains,shapes,decorations,arrows,calc,arrows.meta,fit,positioning}&#10;\tikzset{three sided/.style={&#10;        draw=none,&#10;        append after command={&#10;            [shorten &lt;= -0.5\pgflinewidth]&#10;            ([shift={(-0.5\pgflinewidth,-0.5\pgflinewidth)}]\tikzlastnode.north east)&#10;        edge([shift={( 0.5\pgflinewidth,-0.5\pgflinewidth)}]\tikzlastnode.north west)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2/.style={&#10;        draw=none,&#10;        append after command={&#10;            [shorten &lt;= -0.5\pgflinewidth]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3/.style={&#10;        draw=none,&#10;        append after command={&#10;            [shorten &lt;= -0.5\pgflinewidth]&#10;  ([shift={(-0.5\pgflinewidth,-0.5\pgflinewidth)}]\tikzlastnode.north east)&#10;        edge([shift={( 0.5\pgflinewidth,-0.5\pgflinewidth)}]\tikzlastnode.north west) 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&#10;        }&#10;    }&#10;}&#10;\begin{document}&#10;&#10;$\mathbb{E}[N^*_\mathrm{GC}]= \sum_{\gamma\in\Gamma}r_\mathrm{GC}^*(\gamma).  $&#10;&#10;&#10;\end{document}"/>
  <p:tag name="IGUANATEXSIZE" val="28"/>
  <p:tag name="IGUANATEXCURSOR" val="2796"/>
  <p:tag name="TRANSPARENCY" val="True"/>
  <p:tag name="FILENAME" val=""/>
  <p:tag name="LATEXENGINEID" val="0"/>
  <p:tag name="TEMPFOLDER" val="c:\temp\"/>
  <p:tag name="LATEXFORMHEIGHT" val="309.6"/>
  <p:tag name="LATEXFORMWIDTH" val="384"/>
  <p:tag name="LATEXFORMWRAP" val="True"/>
  <p:tag name="BITMAPVECTOR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85.7143"/>
  <p:tag name="ORIGINALWIDTH" val="2910.386"/>
  <p:tag name="LATEXADDIN" val="\documentclass{article}&#10;\usepackage{amsmath}&#10;\usepackage{amssymb}&#10;\usepackage{amsfonts}&#10;\usepackage{amsthm}&#10;\pagestyle{empty}&#10;\usepackage{graphics}&#10;\usepackage{graphicx}&#10;\usepackage{times}&#10;\usepackage{tikz}&#10;\usepackage{booktabs}&#10;\newtheorem{theorem}{Theorem}&#10;\newtheorem{corollary}{Corollary}&#10;\newtheorem{case}{Case}&#10;\usepackage[a4paper, total={4in, 8in}]{geometry}&#10;\newtheorem{lemma}{Lemma}&#10;\newtheorem{proposition}{Proposition}&#10;\newtheorem{assumption}{Assumption}&#10;\theoremstyle{definition}&#10;\newtheorem{definition}{Definition}&#10;\newtheorem{example}{Example}&#10;\newtheorem{remark}{Remark}&#10;\newcommand*{\Scale}&#10;[2][4]{\scalebox{#1}{\ensuremath{#2}}}&#10;\usetikzlibrary{chains,shapes,decorations,arrows,calc,arrows.meta,fit,positioning}&#10;\tikzset{three sided/.style={&#10;        draw=none,&#10;        append after command={&#10;            [shorten &lt;= -0.5\pgflinewidth]&#10;            ([shift={(-0.5\pgflinewidth,-0.5\pgflinewidth)}]\tikzlastnode.north east)&#10;        edge([shift={( 0.5\pgflinewidth,-0.5\pgflinewidth)}]\tikzlastnode.north west)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2/.style={&#10;        draw=none,&#10;        append after command={&#10;            [shorten &lt;= -0.5\pgflinewidth]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3/.style={&#10;        draw=none,&#10;        append after command={&#10;            [shorten &lt;= -0.5\pgflinewidth]&#10;  ([shift={(-0.5\pgflinewidth,-0.5\pgflinewidth)}]\tikzlastnode.north east)&#10;        edge([shift={( 0.5\pgflinewidth,-0.5\pgflinewidth)}]\tikzlastnode.north west) 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&#10;        }&#10;    }&#10;}&#10;\begin{document}&#10;&#10;   \begin{equation*}&#10;    \mathrm{GTE}=\mathbb{E}[N^*_{\mathrm{GT}}]-\mathbb{E}[N^*_{\mathrm{GC}}]=\sum_{\gamma\in \Gamma}r_{\mathrm{GT}}^*(\gamma)-\sum_{\gamma\in \Gamma}r_{\mathrm{GC}}^*(\gamma).&#10;    \label{GTE:rho}&#10;\end{equation*}&#10;&#10;&#10;\end{document}"/>
  <p:tag name="IGUANATEXSIZE" val="32"/>
  <p:tag name="IGUANATEXCURSOR" val="2804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7.9828"/>
  <p:tag name="ORIGINALWIDTH" val="578.1777"/>
  <p:tag name="LATEXADDIN" val="\documentclass{article}&#10;\usepackage{amsmath}&#10;\usepackage{amssymb}&#10;\usepackage{amsfonts}&#10;\usepackage{amsthm}&#10;\pagestyle{empty}&#10;\usepackage{graphics}&#10;\usepackage{graphicx}&#10;\usepackage{times}&#10;\usepackage{tikz}&#10;\usepackage{booktabs}&#10;\newtheorem{theorem}{Theorem}&#10;\newtheorem{corollary}{Corollary}&#10;\newtheorem{case}{Case}&#10;\usepackage[a4paper, total={4in, 8in}]{geometry}&#10;\newtheorem{lemma}{Lemma}&#10;\newtheorem{proposition}{Proposition}&#10;\newtheorem{assumption}{Assumption}&#10;\theoremstyle{definition}&#10;\newtheorem{definition}{Definition}&#10;\newtheorem{example}{Example}&#10;\newtheorem{remark}{Remark}&#10;\newcommand*{\Scale}&#10;[2][4]{\scalebox{#1}{\ensuremath{#2}}}&#10;\usetikzlibrary{chains,shapes,decorations,arrows,calc,arrows.meta,fit,positioning}&#10;\tikzset{three sided/.style={&#10;        draw=none,&#10;        append after command={&#10;            [shorten &lt;= -0.5\pgflinewidth]&#10;            ([shift={(-0.5\pgflinewidth,-0.5\pgflinewidth)}]\tikzlastnode.north east)&#10;        edge([shift={( 0.5\pgflinewidth,-0.5\pgflinewidth)}]\tikzlastnode.north west)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2/.style={&#10;        draw=none,&#10;        append after command={&#10;            [shorten &lt;= -0.5\pgflinewidth]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3/.style={&#10;        draw=none,&#10;        append after command={&#10;            [shorten &lt;= -0.5\pgflinewidth]&#10;  ([shift={(-0.5\pgflinewidth,-0.5\pgflinewidth)}]\tikzlastnode.north east)&#10;        edge([shift={( 0.5\pgflinewidth,-0.5\pgflinewidth)}]\tikzlastnode.north west) 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&#10;        }&#10;    }&#10;}&#10;\begin{document}&#10;&#10;&#10;$p^{CT}(\gamma,\gamma^{\prime});$&#10;&#10;\end{document}"/>
  <p:tag name="IGUANATEXSIZE" val="32"/>
  <p:tag name="IGUANATEXCURSOR" val="282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7.9828"/>
  <p:tag name="ORIGINALWIDTH" val="577.4278"/>
  <p:tag name="LATEXADDIN" val="\documentclass{article}&#10;\usepackage{amsmath}&#10;\usepackage{amssymb}&#10;\usepackage{amsfonts}&#10;\usepackage{amsthm}&#10;\pagestyle{empty}&#10;\usepackage{graphics}&#10;\usepackage{graphicx}&#10;\usepackage{times}&#10;\usepackage{tikz}&#10;\usepackage{booktabs}&#10;\newtheorem{theorem}{Theorem}&#10;\newtheorem{corollary}{Corollary}&#10;\newtheorem{case}{Case}&#10;\usepackage[a4paper, total={4in, 8in}]{geometry}&#10;\newtheorem{lemma}{Lemma}&#10;\newtheorem{proposition}{Proposition}&#10;\newtheorem{assumption}{Assumption}&#10;\theoremstyle{definition}&#10;\newtheorem{definition}{Definition}&#10;\newtheorem{example}{Example}&#10;\newtheorem{remark}{Remark}&#10;\newcommand*{\Scale}&#10;[2][4]{\scalebox{#1}{\ensuremath{#2}}}&#10;\usetikzlibrary{chains,shapes,decorations,arrows,calc,arrows.meta,fit,positioning}&#10;\tikzset{three sided/.style={&#10;        draw=none,&#10;        append after command={&#10;            [shorten &lt;= -0.5\pgflinewidth]&#10;            ([shift={(-0.5\pgflinewidth,-0.5\pgflinewidth)}]\tikzlastnode.north east)&#10;        edge([shift={( 0.5\pgflinewidth,-0.5\pgflinewidth)}]\tikzlastnode.north west)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2/.style={&#10;        draw=none,&#10;        append after command={&#10;            [shorten &lt;= -0.5\pgflinewidth]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3/.style={&#10;        draw=none,&#10;        append after command={&#10;            [shorten &lt;= -0.5\pgflinewidth]&#10;  ([shift={(-0.5\pgflinewidth,-0.5\pgflinewidth)}]\tikzlastnode.north east)&#10;        edge([shift={( 0.5\pgflinewidth,-0.5\pgflinewidth)}]\tikzlastnode.north west) 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&#10;        }&#10;    }&#10;}&#10;\begin{document}&#10;&#10;&#10;$p^{TC}(\gamma,\gamma^{\prime}).$&#10;&#10;\end{document}"/>
  <p:tag name="IGUANATEXSIZE" val="32"/>
  <p:tag name="IGUANATEXCURSOR" val="2792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4.99063"/>
  <p:tag name="ORIGINALWIDTH" val="182.9771"/>
  <p:tag name="LATEXADDIN" val="\documentclass{article}&#10;\usepackage{amsmath}&#10;\usepackage{amssymb}&#10;\usepackage{amsfonts}&#10;\usepackage{amsthm}&#10;\pagestyle{empty}&#10;\usepackage{graphics}&#10;\usepackage{graphicx}&#10;\usepackage{times}&#10;\usepackage{tikz}&#10;\usepackage{booktabs}&#10;\newtheorem{theorem}{Theorem}&#10;\newtheorem{corollary}{Corollary}&#10;\newtheorem{case}{Case}&#10;\usepackage[a4paper, total={4in, 8in}]{geometry}&#10;\newtheorem{lemma}{Lemma}&#10;\newtheorem{proposition}{Proposition}&#10;\newtheorem{assumption}{Assumption}&#10;\theoremstyle{definition}&#10;\newtheorem{definition}{Definition}&#10;\newtheorem{example}{Example}&#10;\newtheorem{remark}{Remark}&#10;\newcommand*{\Scale}&#10;[2][4]{\scalebox{#1}{\ensuremath{#2}}}&#10;\usetikzlibrary{chains,shapes,decorations,arrows,calc,arrows.meta,fit,positioning}&#10;\tikzset{three sided/.style={&#10;        draw=none,&#10;        append after command={&#10;            [shorten &lt;= -0.5\pgflinewidth]&#10;            ([shift={(-0.5\pgflinewidth,-0.5\pgflinewidth)}]\tikzlastnode.north east)&#10;        edge([shift={( 0.5\pgflinewidth,-0.5\pgflinewidth)}]\tikzlastnode.north west)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2/.style={&#10;        draw=none,&#10;        append after command={&#10;            [shorten &lt;= -0.5\pgflinewidth]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3/.style={&#10;        draw=none,&#10;        append after command={&#10;            [shorten &lt;= -0.5\pgflinewidth]&#10;  ([shift={(-0.5\pgflinewidth,-0.5\pgflinewidth)}]\tikzlastnode.north east)&#10;        edge([shift={( 0.5\pgflinewidth,-0.5\pgflinewidth)}]\tikzlastnode.north west) 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&#10;        }&#10;    }&#10;}&#10;\begin{document}&#10;&#10;$\alpha_U.$&#10;&#10;&#10;\end{document}"/>
  <p:tag name="IGUANATEXSIZE" val="32"/>
  <p:tag name="IGUANATEXCURSOR" val="279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1379.827"/>
  <p:tag name="LATEXADDIN" val="\documentclass{article}&#10;\usepackage{amsmath}&#10;\usepackage{amssymb}&#10;\usepackage{amsfonts}&#10;\usepackage{amsthm}&#10;\pagestyle{empty}&#10;\usepackage{graphics}&#10;\usepackage{graphicx}&#10;\usepackage{times}&#10;\usepackage{tikz}&#10;\usepackage{booktabs}&#10;\newtheorem{theorem}{Theorem}&#10;\newtheorem{corollary}{Corollary}&#10;\newtheorem{case}{Case}&#10;\usepackage[a4paper, total={4in, 8in}]{geometry}&#10;\newtheorem{lemma}{Lemma}&#10;\newtheorem{proposition}{Proposition}&#10;\newtheorem{assumption}{Assumption}&#10;\theoremstyle{definition}&#10;\newtheorem{definition}{Definition}&#10;\newtheorem{example}{Example}&#10;\newtheorem{remark}{Remark}&#10;\newcommand*{\Scale}&#10;[2][4]{\scalebox{#1}{\ensuremath{#2}}}&#10;\usetikzlibrary{chains,shapes,decorations,arrows,calc,arrows.meta,fit,positioning}&#10;\tikzset{three sided/.style={&#10;        draw=none,&#10;        append after command={&#10;            [shorten &lt;= -0.5\pgflinewidth]&#10;            ([shift={(-0.5\pgflinewidth,-0.5\pgflinewidth)}]\tikzlastnode.north east)&#10;        edge([shift={( 0.5\pgflinewidth,-0.5\pgflinewidth)}]\tikzlastnode.north west)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2/.style={&#10;        draw=none,&#10;        append after command={&#10;            [shorten &lt;= -0.5\pgflinewidth]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3/.style={&#10;        draw=none,&#10;        append after command={&#10;            [shorten &lt;= -0.5\pgflinewidth]&#10;  ([shift={(-0.5\pgflinewidth,-0.5\pgflinewidth)}]\tikzlastnode.north east)&#10;        edge([shift={( 0.5\pgflinewidth,-0.5\pgflinewidth)}]\tikzlastnode.north west) 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&#10;        }&#10;    }&#10;}&#10;\begin{document}&#10;&#10;&#10;$N^*(C|\alpha_U)$ and $N^*(T|\alpha_U)$.&#10;&#10;\end{document}"/>
  <p:tag name="IGUANATEXSIZE" val="32"/>
  <p:tag name="IGUANATEXCURSOR" val="2814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4.9794"/>
  <p:tag name="ORIGINALWIDTH" val="2332.208"/>
  <p:tag name="LATEXADDIN" val="\documentclass{article}&#10;\usepackage{amsmath}&#10;\usepackage{amssymb}&#10;\usepackage{amsfonts}&#10;\usepackage{amsthm}&#10;\pagestyle{empty}&#10;\usepackage{graphics}&#10;\usepackage{graphicx}&#10;\usepackage{times}&#10;\usepackage{tikz}&#10;\usepackage{booktabs}&#10;\newtheorem{theorem}{Theorem}&#10;\newtheorem{corollary}{Corollary}&#10;\newtheorem{case}{Case}&#10;\usepackage[a4paper, total={4in, 8in}]{geometry}&#10;\newtheorem{lemma}{Lemma}&#10;\newtheorem{proposition}{Proposition}&#10;\newtheorem{assumption}{Assumption}&#10;\theoremstyle{definition}&#10;\newtheorem{definition}{Definition}&#10;\newtheorem{example}{Example}&#10;\newtheorem{remark}{Remark}&#10;\newcommand*{\Scale}&#10;[2][4]{\scalebox{#1}{\ensuremath{#2}}}&#10;\usetikzlibrary{chains,shapes,decorations,arrows,calc,arrows.meta,fit,positioning}&#10;\tikzset{three sided/.style={&#10;        draw=none,&#10;        append after command={&#10;            [shorten &lt;= -0.5\pgflinewidth]&#10;            ([shift={(-0.5\pgflinewidth,-0.5\pgflinewidth)}]\tikzlastnode.north east)&#10;        edge([shift={( 0.5\pgflinewidth,-0.5\pgflinewidth)}]\tikzlastnode.north west)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2/.style={&#10;        draw=none,&#10;        append after command={&#10;            [shorten &lt;= -0.5\pgflinewidth]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3/.style={&#10;        draw=none,&#10;        append after command={&#10;            [shorten &lt;= -0.5\pgflinewidth]&#10;  ([shift={(-0.5\pgflinewidth,-0.5\pgflinewidth)}]\tikzlastnode.north east)&#10;        edge([shift={( 0.5\pgflinewidth,-0.5\pgflinewidth)}]\tikzlastnode.north west) 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&#10;        }&#10;    }&#10;}&#10;\begin{document}&#10;&#10;\begin{align*}&#10;\widehat{\mathrm{GTE}}_{\mathrm{U}}(\alpha_U)&amp; = \mathbb{E}[N^*(T|\alpha_U)]-\mathbb{E}[N^*(C|\alpha_U)] \end{align*}&#10;&#10;&#10;&#10;\end{document}"/>
  <p:tag name="IGUANATEXSIZE" val="32"/>
  <p:tag name="IGUANATEXCURSOR" val="290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3.49078"/>
  <p:tag name="ORIGINALWIDTH" val="209.9738"/>
  <p:tag name="LATEXADDIN" val="\documentclass{article}&#10;\usepackage{amsmath}&#10;\usepackage{amssymb}&#10;\usepackage{amsfonts}&#10;\usepackage{amsthm}&#10;\pagestyle{empty}&#10;\usepackage{graphics}&#10;\usepackage{graphicx}&#10;\usepackage{times}&#10;\usepackage{tikz}&#10;\usepackage{booktabs}&#10;\newtheorem{theorem}{Theorem}&#10;\newtheorem{corollary}{Corollary}&#10;\newtheorem{case}{Case}&#10;\usepackage[a4paper, total={4in, 8in}]{geometry}&#10;\newtheorem{lemma}{Lemma}&#10;\newtheorem{proposition}{Proposition}&#10;\newtheorem{assumption}{Assumption}&#10;\theoremstyle{definition}&#10;\newtheorem{definition}{Definition}&#10;\newtheorem{example}{Example}&#10;\newtheorem{remark}{Remark}&#10;\newcommand*{\Scale}&#10;[2][4]{\scalebox{#1}{\ensuremath{#2}}}&#10;\usetikzlibrary{chains,shapes,decorations,arrows,calc,arrows.meta,fit,positioning}&#10;\tikzset{three sided/.style={&#10;        draw=none,&#10;        append after command={&#10;            [shorten &lt;= -0.5\pgflinewidth]&#10;            ([shift={(-0.5\pgflinewidth,-0.5\pgflinewidth)}]\tikzlastnode.north east)&#10;        edge([shift={( 0.5\pgflinewidth,-0.5\pgflinewidth)}]\tikzlastnode.north west)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2/.style={&#10;        draw=none,&#10;        append after command={&#10;            [shorten &lt;= -0.5\pgflinewidth]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3/.style={&#10;        draw=none,&#10;        append after command={&#10;            [shorten &lt;= -0.5\pgflinewidth]&#10;  ([shift={(-0.5\pgflinewidth,-0.5\pgflinewidth)}]\tikzlastnode.north east)&#10;        edge([shift={( 0.5\pgflinewidth,-0.5\pgflinewidth)}]\tikzlastnode.north west) 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&#10;        }&#10;    }&#10;}&#10;\begin{document}&#10;&#10;$\alpha_M.$&#10;&#10;&#10;\end{document}"/>
  <p:tag name="IGUANATEXSIZE" val="32"/>
  <p:tag name="IGUANATEXCURSOR" val="2794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1.7361"/>
  <p:tag name="ORIGINALWIDTH" val="323.9595"/>
  <p:tag name="LATEXADDIN" val="\documentclass{article}&#10;\usepackage{amsmath}&#10;\usepackage{amssymb}&#10;\usepackage{amsfonts}&#10;\usepackage{amsthm}&#10;\pagestyle{empty}&#10;\usepackage{graphics}&#10;\usepackage{graphicx}&#10;\usepackage{times}&#10;\usepackage{tikz}&#10;\usepackage{booktabs}&#10;\newtheorem{theorem}{Theorem}&#10;\newtheorem{corollary}{Corollary}&#10;\newtheorem{case}{Case}&#10;\newtheorem{lemma}{Lemma}&#10;\newtheorem{proposition}{Proposition}&#10;\newtheorem{assumption}{Assumption}&#10;\theoremstyle{definition}&#10;\newtheorem{definition}{Definition}&#10;\newtheorem{example}{Example}&#10;\newtheorem{remark}{Remark}&#10;\newcommand*{\Scale}&#10;[2][4]{\scalebox{#1}{\ensuremath{#2}}}&#10;\usetikzlibrary{chains,shapes,decorations,arrows,calc,arrows.meta,fit,positioning}&#10;\tikzset{three sided/.style={&#10;        draw=none,&#10;        append after command={&#10;            [shorten &lt;= -0.5\pgflinewidth]&#10;            ([shift={(-0.5\pgflinewidth,-0.5\pgflinewidth)}]\tikzlastnode.north east)&#10;        edge([shift={( 0.5\pgflinewidth,-0.5\pgflinewidth)}]\tikzlastnode.north west)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2/.style={&#10;        draw=none,&#10;        append after command={&#10;            [shorten &lt;= -0.5\pgflinewidth]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3/.style={&#10;        draw=none,&#10;        append after command={&#10;            [shorten &lt;= -0.5\pgflinewidth]&#10;  ([shift={(-0.5\pgflinewidth,-0.5\pgflinewidth)}]\tikzlastnode.north east)&#10;        edge([shift={( 0.5\pgflinewidth,-0.5\pgflinewidth)}]\tikzlastnode.north west) 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&#10;        }&#10;    }&#10;}&#10;\begin{document}&#10;&#10;$\gamma \in \Gamma.$&#10;&#10;&#10;\end{document}"/>
  <p:tag name="IGUANATEXSIZE" val="32"/>
  <p:tag name="IGUANATEXCURSOR" val="275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71.4286"/>
  <p:tag name="ORIGINALWIDTH" val="3260.593"/>
  <p:tag name="LATEXADDIN" val="\documentclass{article}&#10;\usepackage{amsmath}&#10;\usepackage{amssymb}&#10;\usepackage{amsfonts}&#10;\usepackage{amsthm}&#10;\pagestyle{empty}&#10;\usepackage{graphics}&#10;\usepackage{graphicx}&#10;\usepackage{times}&#10;\usepackage{tikz}&#10;\usepackage{booktabs}&#10;\newtheorem{theorem}{Theorem}&#10;\newtheorem{corollary}{Corollary}&#10;\newtheorem{case}{Case}&#10;\usepackage[a4paper, total={4in, 8in}]{geometry}&#10;\newtheorem{lemma}{Lemma}&#10;\newtheorem{proposition}{Proposition}&#10;\newtheorem{assumption}{Assumption}&#10;\theoremstyle{definition}&#10;\newtheorem{definition}{Definition}&#10;\newtheorem{example}{Example}&#10;\newtheorem{remark}{Remark}&#10;\newcommand*{\Scale}&#10;[2][4]{\scalebox{#1}{\ensuremath{#2}}}&#10;\usetikzlibrary{chains,shapes,decorations,arrows,calc,arrows.meta,fit,positioning}&#10;\tikzset{three sided/.style={&#10;        draw=none,&#10;        append after command={&#10;            [shorten &lt;= -0.5\pgflinewidth]&#10;            ([shift={(-0.5\pgflinewidth,-0.5\pgflinewidth)}]\tikzlastnode.north east)&#10;        edge([shift={( 0.5\pgflinewidth,-0.5\pgflinewidth)}]\tikzlastnode.north west)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2/.style={&#10;        draw=none,&#10;        append after command={&#10;            [shorten &lt;= -0.5\pgflinewidth]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3/.style={&#10;        draw=none,&#10;        append after command={&#10;            [shorten &lt;= -0.5\pgflinewidth]&#10;  ([shift={(-0.5\pgflinewidth,-0.5\pgflinewidth)}]\tikzlastnode.north east)&#10;        edge([shift={( 0.5\pgflinewidth,-0.5\pgflinewidth)}]\tikzlastnode.north west) 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&#10;        }&#10;    }&#10;}&#10;\begin{document}&#10;&#10;\begin{align*}&#10;\hat{q}(C|\alpha_M)&amp;=\frac{\text{The number of users leaving after a control match}}{2\times\text{The total number of control matches}} \\&#10;\hat{q}(T|\alpha_M)&amp;=\frac{\text{The number of users leaving after a treatment match}}{2\times\text{The total number of treatment matches}} &#10;\end{align*}&#10;\end{document}"/>
  <p:tag name="IGUANATEXSIZE" val="32"/>
  <p:tag name="IGUANATEXCURSOR" val="2892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4.9794"/>
  <p:tag name="ORIGINALWIDTH" val="2190.476"/>
  <p:tag name="LATEXADDIN" val="\documentclass{article}&#10;\usepackage{amsmath}&#10;\usepackage{amssymb}&#10;\usepackage{amsfonts}&#10;\usepackage{amsthm}&#10;\pagestyle{empty}&#10;\usepackage{graphics}&#10;\usepackage{graphicx}&#10;\usepackage{times}&#10;\usepackage{tikz}&#10;\usepackage{booktabs}&#10;\newtheorem{theorem}{Theorem}&#10;\newtheorem{corollary}{Corollary}&#10;\newtheorem{case}{Case}&#10;\usepackage[a4paper, total={4in, 8in}]{geometry}&#10;\newtheorem{lemma}{Lemma}&#10;\newtheorem{proposition}{Proposition}&#10;\newtheorem{assumption}{Assumption}&#10;\theoremstyle{definition}&#10;\newtheorem{definition}{Definition}&#10;\newtheorem{example}{Example}&#10;\newtheorem{remark}{Remark}&#10;\newcommand*{\Scale}&#10;[2][4]{\scalebox{#1}{\ensuremath{#2}}}&#10;\usetikzlibrary{chains,shapes,decorations,arrows,calc,arrows.meta,fit,positioning}&#10;\tikzset{three sided/.style={&#10;        draw=none,&#10;        append after command={&#10;            [shorten &lt;= -0.5\pgflinewidth]&#10;            ([shift={(-0.5\pgflinewidth,-0.5\pgflinewidth)}]\tikzlastnode.north east)&#10;        edge([shift={( 0.5\pgflinewidth,-0.5\pgflinewidth)}]\tikzlastnode.north west)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2/.style={&#10;        draw=none,&#10;        append after command={&#10;            [shorten &lt;= -0.5\pgflinewidth]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3/.style={&#10;        draw=none,&#10;        append after command={&#10;            [shorten &lt;= -0.5\pgflinewidth]&#10;  ([shift={(-0.5\pgflinewidth,-0.5\pgflinewidth)}]\tikzlastnode.north east)&#10;        edge([shift={( 0.5\pgflinewidth,-0.5\pgflinewidth)}]\tikzlastnode.north west) 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&#10;        }&#10;    }&#10;}&#10;\begin{document}&#10;&#10;$$\widehat{\mathrm{GTE}}_{\mathrm{M}}(\alpha_M) = 1/\hat{q}(T|\alpha_M) - 1/\hat{q}(C|\alpha_M).$$ &#10;&#10;&#10;\end{document}"/>
  <p:tag name="IGUANATEXSIZE" val="32"/>
  <p:tag name="IGUANATEXCURSOR" val="2884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10.1613"/>
  <p:tag name="ORIGINALWIDTH" val="3070.866"/>
  <p:tag name="LATEXADDIN" val="\documentclass{article}&#10;\usepackage{amsmath}&#10;\usepackage{amssymb}&#10;\usepackage{amsfonts}&#10;\usepackage{amsthm}&#10;\pagestyle{empty}&#10;\usepackage{graphics}&#10;\usepackage{graphicx}&#10;\usepackage{times}&#10;\usepackage{tikz}&#10;\usepackage{booktabs}&#10;\newtheorem{theorem}{Theorem}&#10;\newtheorem{corollary}{Corollary}&#10;\newtheorem{case}{Case}&#10;\usepackage[a4paper, total={3.4in, 8in}]{geometry}&#10;\newtheorem{lemma}{Lemma}&#10;\newtheorem{proposition}{Proposition}&#10;\newtheorem{assumption}{Assumption}&#10;\theoremstyle{definition}&#10;\newtheorem{definition}{Definition}&#10;\newtheorem{example}{Example}&#10;\newtheorem{remark}{Remark}&#10;\newcommand*{\Scale}&#10;[2][4]{\scalebox{#1}{\ensuremath{#2}}}&#10;\usetikzlibrary{chains,shapes,decorations,arrows,calc,arrows.meta,fit,positioning}&#10;\tikzset{three sided/.style={&#10;        draw=none,&#10;        append after command={&#10;            [shorten &lt;= -0.5\pgflinewidth]&#10;            ([shift={(-0.5\pgflinewidth,-0.5\pgflinewidth)}]\tikzlastnode.north east)&#10;        edge([shift={( 0.5\pgflinewidth,-0.5\pgflinewidth)}]\tikzlastnode.north west)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2/.style={&#10;        draw=none,&#10;        append after command={&#10;            [shorten &lt;= -0.5\pgflinewidth]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3/.style={&#10;        draw=none,&#10;        append after command={&#10;            [shorten &lt;= -0.5\pgflinewidth]&#10;  ([shift={(-0.5\pgflinewidth,-0.5\pgflinewidth)}]\tikzlastnode.north east)&#10;        edge([shift={( 0.5\pgflinewidth,-0.5\pgflinewidth)}]\tikzlastnode.north west) 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&#10;        }&#10;    }&#10;}&#10;\begin{document}&#10;&#10;&#10;&#10;\begin{assumption}\label{assum:1}&#10;    (homogeneous and multiplicative treatment effect)&#10;    We assume that the exit probability matrices satisfy:&#10;    $P^{CT} = l^{CT}P^{CC}, P^{TC} = l^{TC} P^{CC}, P^{TT} = l^{TT}P^{CC}$, where $l^{CT},l^{TC},l^{TT}$ are positive parameters and their values represent the effect of intervention.&#10;\end{assumption}&#10;&#10;&#10;\end{document}"/>
  <p:tag name="IGUANATEXSIZE" val="36"/>
  <p:tag name="IGUANATEXCURSOR" val="348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28.6464"/>
  <p:tag name="ORIGINALWIDTH" val="3611.548"/>
  <p:tag name="LATEXADDIN" val="\documentclass{article}&#10;\usepackage{amsmath}&#10;\usepackage{amssymb}&#10;\usepackage{amsfonts}&#10;\usepackage{amsthm}&#10;\pagestyle{empty}&#10;\usepackage{graphics}&#10;\usepackage{graphicx}&#10;\usepackage{times}&#10;\usepackage{tikz}&#10;\usepackage{booktabs}&#10;\newtheorem{theorem}{Theorem}&#10;\newtheorem{corollary}{Corollary}&#10;\newtheorem{case}{Case}&#10;\usepackage[a4paper, total={4in, 8in}]{geometry}&#10;\newtheorem{lemma}{Lemma}&#10;\newtheorem{proposition}{Proposition}&#10;\newtheorem{assumption}{Assumption}&#10;\theoremstyle{definition}&#10;\newtheorem{definition}{Definition}&#10;\newtheorem{example}{Example}&#10;\newtheorem{remark}{Remark}&#10;\newcommand*{\Scale}&#10;[2][4]{\scalebox{#1}{\ensuremath{#2}}}&#10;\usetikzlibrary{chains,shapes,decorations,arrows,calc,arrows.meta,fit,positioning}&#10;\tikzset{three sided/.style={&#10;        draw=none,&#10;        append after command={&#10;            [shorten &lt;= -0.5\pgflinewidth]&#10;            ([shift={(-0.5\pgflinewidth,-0.5\pgflinewidth)}]\tikzlastnode.north east)&#10;        edge([shift={( 0.5\pgflinewidth,-0.5\pgflinewidth)}]\tikzlastnode.north west)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2/.style={&#10;        draw=none,&#10;        append after command={&#10;            [shorten &lt;= -0.5\pgflinewidth]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3/.style={&#10;        draw=none,&#10;        append after command={&#10;            [shorten &lt;= -0.5\pgflinewidth]&#10;  ([shift={(-0.5\pgflinewidth,-0.5\pgflinewidth)}]\tikzlastnode.north east)&#10;        edge([shift={( 0.5\pgflinewidth,-0.5\pgflinewidth)}]\tikzlastnode.north west) 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&#10;        }&#10;    }&#10;}&#10;\begin{document}&#10;\addtocounter{proposition}{1}&#10;\begin{proposition} Under the homogeneous and multiplicative treatment effect,  in UR,  $\widehat{\mathrm{GTE}}_{\mathrm{U}}(\alpha_U)-\mathrm{GTE}&gt;0,$ &#10;    if and only if  $$(1-\alpha_U)(l^{TT}-l^{TC})-\alpha_U l^{TT}(1-l^{CT})&gt;0.$$ &#10;     &#10;In particular, the bias is  positive if $l^{TC}&lt;l^{TT}&lt;1&lt;l^{CT}.$&#10;&#10;    &#10;\end{proposition}&#10;&#10;&#10;&#10;\end{document}"/>
  <p:tag name="IGUANATEXSIZE" val="32"/>
  <p:tag name="IGUANATEXCURSOR" val="311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4.9794"/>
  <p:tag name="ORIGINALWIDTH" val="2863.142"/>
  <p:tag name="LATEXADDIN" val="\documentclass{article}&#10;\usepackage{amsmath}&#10;\usepackage{amssymb}&#10;\usepackage{amsfonts}&#10;\usepackage{amsthm}&#10;\pagestyle{empty}&#10;\usepackage{graphics}&#10;\usepackage{graphicx}&#10;\usepackage{times}&#10;\usepackage{tikz}&#10;\usepackage{booktabs}&#10;\newtheorem{theorem}{Theorem}&#10;\newtheorem{corollary}{Corollary}&#10;\newtheorem{case}{Case}&#10;\usepackage[a4paper, total={4in, 8in}]{geometry}&#10;\newtheorem{lemma}{Lemma}&#10;\newtheorem{proposition}{Proposition}&#10;\newtheorem{assumption}{Assumption}&#10;\theoremstyle{definition}&#10;\newtheorem{definition}{Definition}&#10;\newtheorem{example}{Example}&#10;\newtheorem{remark}{Remark}&#10;\newcommand*{\Scale}&#10;[2][4]{\scalebox{#1}{\ensuremath{#2}}}&#10;\usetikzlibrary{chains,shapes,decorations,arrows,calc,arrows.meta,fit,positioning}&#10;\tikzset{three sided/.style={&#10;        draw=none,&#10;        append after command={&#10;            [shorten &lt;= -0.5\pgflinewidth]&#10;            ([shift={(-0.5\pgflinewidth,-0.5\pgflinewidth)}]\tikzlastnode.north east)&#10;        edge([shift={( 0.5\pgflinewidth,-0.5\pgflinewidth)}]\tikzlastnode.north west)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2/.style={&#10;        draw=none,&#10;        append after command={&#10;            [shorten &lt;= -0.5\pgflinewidth]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3/.style={&#10;        draw=none,&#10;        append after command={&#10;            [shorten &lt;= -0.5\pgflinewidth]&#10;  ([shift={(-0.5\pgflinewidth,-0.5\pgflinewidth)}]\tikzlastnode.north east)&#10;        edge([shift={( 0.5\pgflinewidth,-0.5\pgflinewidth)}]\tikzlastnode.north west) 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&#10;        }&#10;    }&#10;}&#10;\begin{document}&#10;&#10;&#10;If $l^{CT}&lt;l^{TT}&lt;1&lt;l^{TC}$, then $\widehat{\mathrm{GTE}}_{\mathrm{U}}(\alpha_U)&lt;0&lt;\mathrm{GTE}$.&#10;&#10;&#10;&#10;\end{document}"/>
  <p:tag name="IGUANATEXSIZE" val="32"/>
  <p:tag name="IGUANATEXCURSOR" val="288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02.625"/>
  <p:tag name="ORIGINALWIDTH" val="3611.548"/>
  <p:tag name="LATEXADDIN" val="\documentclass{article}&#10;\usepackage{amsmath}&#10;\usepackage{amssymb}&#10;\usepackage{amsfonts}&#10;\usepackage{amsthm}&#10;\pagestyle{empty}&#10;\usepackage{graphics}&#10;\usepackage{graphicx}&#10;\usepackage{times}&#10;\usepackage{tikz}&#10;\usepackage{booktabs}&#10;\newtheorem{theorem}{Theorem}&#10;\newtheorem{corollary}{Corollary}&#10;\newtheorem{case}{Case}&#10;\usepackage[a4paper, total={4in, 8in}]{geometry}&#10;\newtheorem{lemma}{Lemma}&#10;\newtheorem{proposition}{Proposition}&#10;\newtheorem{assumption}{Assumption}&#10;\theoremstyle{definition}&#10;\newtheorem{definition}{Definition}&#10;\newtheorem{example}{Example}&#10;\newtheorem{remark}{Remark}&#10;\newcommand*{\Scale}&#10;[2][4]{\scalebox{#1}{\ensuremath{#2}}}&#10;\usetikzlibrary{chains,shapes,decorations,arrows,calc,arrows.meta,fit,positioning}&#10;\tikzset{three sided/.style={&#10;        draw=none,&#10;        append after command={&#10;            [shorten &lt;= -0.5\pgflinewidth]&#10;            ([shift={(-0.5\pgflinewidth,-0.5\pgflinewidth)}]\tikzlastnode.north east)&#10;        edge([shift={( 0.5\pgflinewidth,-0.5\pgflinewidth)}]\tikzlastnode.north west)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2/.style={&#10;        draw=none,&#10;        append after command={&#10;            [shorten &lt;= -0.5\pgflinewidth]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3/.style={&#10;        draw=none,&#10;        append after command={&#10;            [shorten &lt;= -0.5\pgflinewidth]&#10;  ([shift={(-0.5\pgflinewidth,-0.5\pgflinewidth)}]\tikzlastnode.north east)&#10;        edge([shift={( 0.5\pgflinewidth,-0.5\pgflinewidth)}]\tikzlastnode.north west) 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&#10;        }&#10;    }&#10;}&#10;\begin{document}&#10;\addtocounter{proposition}{2}&#10;\begin{proposition} Under the homogeneous and multiplicative treatment effect assumption,  in UR,  $\widehat{\mathrm{GTE}}_U(\alpha_U)&lt;0$ if and only if $$\alpha_U(l^{TT}-l^{CT})-(1-\alpha_U)(1-l^{TC})&gt;0.$$&#10;     &#10;In particular If $l^{CT}&lt;l^{TT}&lt;1&lt;l^{TC}$, then $\widehat{\mathrm{GTE}}_{\mathrm{U}}(\alpha_U)&lt;0&lt;\mathrm{GTE}$, i.e., the sign of estimation is wrong.&#10;&#10;    &#10;\end{proposition}&#10;&#10;&#10;&#10;\end{document}"/>
  <p:tag name="IGUANATEXSIZE" val="32"/>
  <p:tag name="IGUANATEXCURSOR" val="2902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09.4113"/>
  <p:tag name="ORIGINALWIDTH" val="3636.295"/>
  <p:tag name="LATEXADDIN" val="\documentclass{article}&#10;\usepackage{amsmath}&#10;\usepackage{amssymb}&#10;\usepackage{amsfonts}&#10;\usepackage{amsthm}&#10;\pagestyle{empty}&#10;\usepackage{graphics}&#10;\usepackage{graphicx}&#10;\usepackage{times}&#10;\usepackage{tikz}&#10;\usepackage{booktabs}&#10;\newtheorem{theorem}{Theorem}&#10;\newtheorem{corollary}{Corollary}&#10;\newtheorem{case}{Case}&#10;\usepackage[a4paper, total={4in, 8in}]{geometry}&#10;\newtheorem{lemma}{Lemma}&#10;\newtheorem{proposition}{Proposition}&#10;\newtheorem{assumption}{Assumption}&#10;\theoremstyle{definition}&#10;\newtheorem{definition}{Definition}&#10;\newtheorem{example}{Example}&#10;\newtheorem{remark}{Remark}&#10;\newcommand*{\Scale}&#10;[2][4]{\scalebox{#1}{\ensuremath{#2}}}&#10;\usetikzlibrary{chains,shapes,decorations,arrows,calc,arrows.meta,fit,positioning}&#10;\tikzset{three sided/.style={&#10;        draw=none,&#10;        append after command={&#10;            [shorten &lt;= -0.5\pgflinewidth]&#10;            ([shift={(-0.5\pgflinewidth,-0.5\pgflinewidth)}]\tikzlastnode.north east)&#10;        edge([shift={( 0.5\pgflinewidth,-0.5\pgflinewidth)}]\tikzlastnode.north west)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2/.style={&#10;        draw=none,&#10;        append after command={&#10;            [shorten &lt;= -0.5\pgflinewidth]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3/.style={&#10;        draw=none,&#10;        append after command={&#10;            [shorten &lt;= -0.5\pgflinewidth]&#10;  ([shift={(-0.5\pgflinewidth,-0.5\pgflinewidth)}]\tikzlastnode.north east)&#10;        edge([shift={( 0.5\pgflinewidth,-0.5\pgflinewidth)}]\tikzlastnode.north west) 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&#10;        }&#10;    }&#10;}&#10;\addtocounter{proposition}{2}&#10;\begin{document}&#10;&#10;\begin{proposition}&#10;Under the homogeneous and multiplicative treatment effect assumption, in MR, naive estimators remain unbiased, regardless of the specific values of $l^{TC}, l^{CT}, l^{TT}$, i.e.,&#10;    $$&#10;     \widehat{\mathrm{GTE}}_{\mathrm{M}}(\alpha_M)=\mathrm{GTE}.&#10;    $$&#10;\end{proposition}&#10;&#10;&#10;\end{document}"/>
  <p:tag name="IGUANATEXSIZE" val="32"/>
  <p:tag name="IGUANATEXCURSOR" val="3014"/>
  <p:tag name="TRANSPARENCY" val="True"/>
  <p:tag name="LATEXENGINEID" val="0"/>
  <p:tag name="TEMPFOLDER" val=".\"/>
  <p:tag name="LATEXFORMHEIGHT" val="312"/>
  <p:tag name="LATEXFORMWIDTH" val="384"/>
  <p:tag name="LATEXFORMWRAP" val="True"/>
  <p:tag name="BITMAPVECTOR" val="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1826.772"/>
  <p:tag name="LATEXADDIN" val="\documentclass{article}&#10;\usepackage{amsmath}&#10;\usepackage{amssymb}&#10;\usepackage{amsfonts}&#10;\usepackage{amsthm}&#10;\pagestyle{empty}&#10;\usepackage{graphics}&#10;\usepackage{graphicx}&#10;\usepackage{times}&#10;\usepackage{tikz}&#10;\usepackage{booktabs}&#10;\newtheorem{theorem}{Theorem}&#10;\newtheorem{corollary}{Corollary}&#10;\newtheorem{case}{Case}&#10;\usepackage[a4paper, total={4in, 8in}]{geometry}&#10;\newtheorem{lemma}{Lemma}&#10;\newtheorem{proposition}{Proposition}&#10;\newtheorem{assumption}{Assumption}&#10;\theoremstyle{definition}&#10;\newtheorem{definition}{Definition}&#10;\newtheorem{example}{Example}&#10;\newtheorem{remark}{Remark}&#10;\newcommand*{\Scale}&#10;[2][4]{\scalebox{#1}{\ensuremath{#2}}}&#10;\usetikzlibrary{chains,shapes,decorations,arrows,calc,arrows.meta,fit,positioning}&#10;\tikzset{three sided/.style={&#10;        draw=none,&#10;        append after command={&#10;            [shorten &lt;= -0.5\pgflinewidth]&#10;            ([shift={(-0.5\pgflinewidth,-0.5\pgflinewidth)}]\tikzlastnode.north east)&#10;        edge([shift={( 0.5\pgflinewidth,-0.5\pgflinewidth)}]\tikzlastnode.north west)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2/.style={&#10;        draw=none,&#10;        append after command={&#10;            [shorten &lt;= -0.5\pgflinewidth]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3/.style={&#10;        draw=none,&#10;        append after command={&#10;            [shorten &lt;= -0.5\pgflinewidth]&#10;  ([shift={(-0.5\pgflinewidth,-0.5\pgflinewidth)}]\tikzlastnode.north east)&#10;        edge([shift={( 0.5\pgflinewidth,-0.5\pgflinewidth)}]\tikzlastnode.north west) 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&#10;        }&#10;    }&#10;}&#10;\begin{document}&#10;&#10;$p=kp(\gamma,\gamma'_{-1})+(1-k)p(\gamma,\gamma'_{-2}).$&#10;&#10;&#10;\end{document}"/>
  <p:tag name="IGUANATEXSIZE" val="32"/>
  <p:tag name="IGUANATEXCURSOR" val="284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1826.772"/>
  <p:tag name="LATEXADDIN" val="\documentclass{article}&#10;\usepackage{amsmath}&#10;\usepackage{amssymb}&#10;\usepackage{amsfonts}&#10;\usepackage{amsthm}&#10;\pagestyle{empty}&#10;\usepackage{graphics}&#10;\usepackage{graphicx}&#10;\usepackage{times}&#10;\usepackage{tikz}&#10;\usepackage{booktabs}&#10;\newtheorem{theorem}{Theorem}&#10;\newtheorem{corollary}{Corollary}&#10;\newtheorem{case}{Case}&#10;\usepackage[a4paper, total={4in, 8in}]{geometry}&#10;\newtheorem{lemma}{Lemma}&#10;\newtheorem{proposition}{Proposition}&#10;\newtheorem{assumption}{Assumption}&#10;\theoremstyle{definition}&#10;\newtheorem{definition}{Definition}&#10;\newtheorem{example}{Example}&#10;\newtheorem{remark}{Remark}&#10;\newcommand*{\Scale}&#10;[2][4]{\scalebox{#1}{\ensuremath{#2}}}&#10;\usetikzlibrary{chains,shapes,decorations,arrows,calc,arrows.meta,fit,positioning}&#10;\tikzset{three sided/.style={&#10;        draw=none,&#10;        append after command={&#10;            [shorten &lt;= -0.5\pgflinewidth]&#10;            ([shift={(-0.5\pgflinewidth,-0.5\pgflinewidth)}]\tikzlastnode.north east)&#10;        edge([shift={( 0.5\pgflinewidth,-0.5\pgflinewidth)}]\tikzlastnode.north west)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2/.style={&#10;        draw=none,&#10;        append after command={&#10;            [shorten &lt;= -0.5\pgflinewidth]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3/.style={&#10;        draw=none,&#10;        append after command={&#10;            [shorten &lt;= -0.5\pgflinewidth]&#10;  ([shift={(-0.5\pgflinewidth,-0.5\pgflinewidth)}]\tikzlastnode.north east)&#10;        edge([shift={( 0.5\pgflinewidth,-0.5\pgflinewidth)}]\tikzlastnode.north west) 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&#10;        }&#10;    }&#10;}&#10;\begin{document}&#10;&#10;$p=kp(\gamma,\gamma'_{-1})+(1-k)p(\gamma,\gamma'_{-2}).$&#10;&#10;&#10;\end{document}"/>
  <p:tag name="IGUANATEXSIZE" val="32"/>
  <p:tag name="IGUANATEXCURSOR" val="284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66.9291"/>
  <p:tag name="ORIGINALWIDTH" val="3601.05"/>
  <p:tag name="LATEXADDIN" val="\documentclass{article}&#10;\usepackage{amsmath}&#10;\usepackage{amssymb}&#10;\usepackage{amsfonts}&#10;\usepackage{amsthm}&#10;\pagestyle{empty}&#10;\usepackage{graphics}&#10;\usepackage{graphicx}&#10;\usepackage{times}&#10;\usepackage{tikz}&#10;\usepackage{booktabs}&#10;\newtheorem{theorem}{Theorem}&#10;\newtheorem{corollary}{Corollary}&#10;\newtheorem{case}{Case}&#10;\usepackage[a4paper, total={4in, 8in}]{geometry}&#10;\newtheorem{lemma}{Lemma}&#10;\newtheorem{proposition}{Proposition}&#10;\newtheorem{assumption}{Assumption}&#10;\theoremstyle{definition}&#10;\newtheorem{definition}{Definition}&#10;\newtheorem{example}{Example}&#10;\newtheorem{remark}{Remark}&#10;\newcommand*{\Scale}&#10;[2][4]{\scalebox{#1}{\ensuremath{#2}}}&#10;\usetikzlibrary{chains,shapes,decorations,arrows,calc,arrows.meta,fit,positioning}&#10;\tikzset{three sided/.style={&#10;        draw=none,&#10;        append after command={&#10;            [shorten &lt;= -0.5\pgflinewidth]&#10;            ([shift={(-0.5\pgflinewidth,-0.5\pgflinewidth)}]\tikzlastnode.north east)&#10;        edge([shift={( 0.5\pgflinewidth,-0.5\pgflinewidth)}]\tikzlastnode.north west)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2/.style={&#10;        draw=none,&#10;        append after command={&#10;            [shorten &lt;= -0.5\pgflinewidth]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3/.style={&#10;        draw=none,&#10;        append after command={&#10;            [shorten &lt;= -0.5\pgflinewidth]&#10;  ([shift={(-0.5\pgflinewidth,-0.5\pgflinewidth)}]\tikzlastnode.north east)&#10;        edge([shift={( 0.5\pgflinewidth,-0.5\pgflinewidth)}]\tikzlastnode.north west) 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&#10;        }&#10;    }&#10;}&#10;\begin{document}&#10;&#10;\begin{lemma}&#10;The non-Markovian model has the same GTE as the Markovian model, i.e., $\mathrm{GTE} = \mathrm{GTE}^\mathrm{nmc}(k)$.&#10;Furthermore, we have the UR also gives the same estimate, i.e.,  $ \widehat{\mathrm{GTE}}_{\mathrm{U}}^{\mathrm{nmc}}(\alpha_U,k) = \widehat{\mathrm{GTE}}_{\mathrm{U}}(\alpha_U)$, and the naive estimator in the MR is biased.&#10;\end{lemma}&#10;&#10;&#10;\end{document}"/>
  <p:tag name="IGUANATEXSIZE" val="32"/>
  <p:tag name="IGUANATEXCURSOR" val="285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1.2336"/>
  <p:tag name="ORIGINALWIDTH" val="798.6501"/>
  <p:tag name="LATEXADDIN" val="\documentclass{article}&#10;\usepackage{amsmath}&#10;\usepackage{amssymb}&#10;\usepackage{amsfonts}&#10;\usepackage{amsthm}&#10;\pagestyle{empty}&#10;\usepackage{graphics}&#10;\usepackage{graphicx}&#10;\usepackage{times}&#10;\usepackage{tikz}&#10;\usepackage{booktabs}&#10;\newtheorem{theorem}{Theorem}&#10;\newtheorem{corollary}{Corollary}&#10;\newtheorem{case}{Case}&#10;\newtheorem{lemma}{Lemma}&#10;\newtheorem{proposition}{Proposition}&#10;\newtheorem{assumption}{Assumption}&#10;\theoremstyle{definition}&#10;\newtheorem{definition}{Definition}&#10;\newtheorem{example}{Example}&#10;\newtheorem{remark}{Remark}&#10;\newcommand*{\Scale}&#10;[2][4]{\scalebox{#1}{\ensuremath{#2}}}&#10;\usetikzlibrary{chains,shapes,decorations,arrows,calc,arrows.meta,fit,positioning}&#10;\tikzset{three sided/.style={&#10;        draw=none,&#10;        append after command={&#10;            [shorten &lt;= -0.5\pgflinewidth]&#10;            ([shift={(-0.5\pgflinewidth,-0.5\pgflinewidth)}]\tikzlastnode.north east)&#10;        edge([shift={( 0.5\pgflinewidth,-0.5\pgflinewidth)}]\tikzlastnode.north west)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2/.style={&#10;        draw=none,&#10;        append after command={&#10;            [shorten &lt;= -0.5\pgflinewidth]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3/.style={&#10;        draw=none,&#10;        append after command={&#10;            [shorten &lt;= -0.5\pgflinewidth]&#10;  ([shift={(-0.5\pgflinewidth,-0.5\pgflinewidth)}]\tikzlastnode.north east)&#10;        edge([shift={( 0.5\pgflinewidth,-0.5\pgflinewidth)}]\tikzlastnode.north west) 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&#10;        }&#10;    }&#10;}&#10;\begin{document}&#10;&#10;$\boldsymbol{\lambda} = (\lambda(\gamma))_{\gamma \in \Gamma}.$&#10;&#10;&#10;\end{document}"/>
  <p:tag name="IGUANATEXSIZE" val="32"/>
  <p:tag name="IGUANATEXCURSOR" val="2798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1826.772"/>
  <p:tag name="LATEXADDIN" val="\documentclass{article}&#10;\usepackage{amsmath}&#10;\usepackage{amssymb}&#10;\usepackage{amsfonts}&#10;\usepackage{amsthm}&#10;\pagestyle{empty}&#10;\usepackage{graphics}&#10;\usepackage{graphicx}&#10;\usepackage{times}&#10;\usepackage{tikz}&#10;\usepackage{booktabs}&#10;\newtheorem{theorem}{Theorem}&#10;\newtheorem{corollary}{Corollary}&#10;\newtheorem{case}{Case}&#10;\usepackage[a4paper, total={4in, 8in}]{geometry}&#10;\newtheorem{lemma}{Lemma}&#10;\newtheorem{proposition}{Proposition}&#10;\newtheorem{assumption}{Assumption}&#10;\theoremstyle{definition}&#10;\newtheorem{definition}{Definition}&#10;\newtheorem{example}{Example}&#10;\newtheorem{remark}{Remark}&#10;\newcommand*{\Scale}&#10;[2][4]{\scalebox{#1}{\ensuremath{#2}}}&#10;\usetikzlibrary{chains,shapes,decorations,arrows,calc,arrows.meta,fit,positioning}&#10;\tikzset{three sided/.style={&#10;        draw=none,&#10;        append after command={&#10;            [shorten &lt;= -0.5\pgflinewidth]&#10;            ([shift={(-0.5\pgflinewidth,-0.5\pgflinewidth)}]\tikzlastnode.north east)&#10;        edge([shift={( 0.5\pgflinewidth,-0.5\pgflinewidth)}]\tikzlastnode.north west)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2/.style={&#10;        draw=none,&#10;        append after command={&#10;            [shorten &lt;= -0.5\pgflinewidth]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3/.style={&#10;        draw=none,&#10;        append after command={&#10;            [shorten &lt;= -0.5\pgflinewidth]&#10;  ([shift={(-0.5\pgflinewidth,-0.5\pgflinewidth)}]\tikzlastnode.north east)&#10;        edge([shift={( 0.5\pgflinewidth,-0.5\pgflinewidth)}]\tikzlastnode.north west) 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&#10;        }&#10;    }&#10;}&#10;\begin{document}&#10;&#10;$p=kp(\gamma,\gamma'_{-1})+(1-k)p(\gamma,\gamma'_{-2}).$&#10;&#10;&#10;\end{document}"/>
  <p:tag name="IGUANATEXSIZE" val="32"/>
  <p:tag name="IGUANATEXCURSOR" val="284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25.1968"/>
  <p:tag name="ORIGINALWIDTH" val="3599.55"/>
  <p:tag name="LATEXADDIN" val="\documentclass{article}&#10;\usepackage{amsmath}&#10;\usepackage{amssymb}&#10;\usepackage{amsfonts}&#10;\usepackage{amsthm}&#10;\pagestyle{empty}&#10;\usepackage{graphics}&#10;\usepackage{graphicx}&#10;\usepackage{times}&#10;\usepackage{tikz}&#10;\usepackage{booktabs}&#10;\newtheorem{theorem}{Theorem}&#10;\newtheorem{corollary}{Corollary}&#10;\newtheorem{case}{Case}&#10;\usepackage[a4paper, total={4in, 8in}]{geometry}&#10;\newtheorem{lemma}{Lemma}&#10;\newtheorem{proposition}{Proposition}&#10;\newtheorem{assumption}{Assumption}&#10;\theoremstyle{definition}&#10;\newtheorem{definition}{Definition}&#10;\newtheorem{example}{Example}&#10;\newtheorem{remark}{Remark}&#10;\newcommand*{\Scale}&#10;[2][4]{\scalebox{#1}{\ensuremath{#2}}}&#10;\usetikzlibrary{chains,shapes,decorations,arrows,calc,arrows.meta,fit,positioning}&#10;\tikzset{three sided/.style={&#10;        draw=none,&#10;        append after command={&#10;            [shorten &lt;= -0.5\pgflinewidth]&#10;            ([shift={(-0.5\pgflinewidth,-0.5\pgflinewidth)}]\tikzlastnode.north east)&#10;        edge([shift={( 0.5\pgflinewidth,-0.5\pgflinewidth)}]\tikzlastnode.north west)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2/.style={&#10;        draw=none,&#10;        append after command={&#10;            [shorten &lt;= -0.5\pgflinewidth]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3/.style={&#10;        draw=none,&#10;        append after command={&#10;            [shorten &lt;= -0.5\pgflinewidth]&#10;  ([shift={(-0.5\pgflinewidth,-0.5\pgflinewidth)}]\tikzlastnode.north east)&#10;        edge([shift={( 0.5\pgflinewidth,-0.5\pgflinewidth)}]\tikzlastnode.north west) 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&#10;        }&#10;    }&#10;}&#10;\begin{document}&#10;\begin{corollary}&#10;In particular, if there is no interference, i.e., $l^{ct} = 1, l^{tc} = l^{tt}$, the naive estimator in the UR  is unbiased, while the naive estimator of in the MR is biased.&#10;\end{corollary}&#10;&#10;&#10;&#10;\end{document}"/>
  <p:tag name="IGUANATEXSIZE" val="32"/>
  <p:tag name="IGUANATEXCURSOR" val="290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11.961"/>
  <p:tag name="ORIGINALWIDTH" val="2227.971"/>
  <p:tag name="LATEXADDIN" val="\documentclass{article}&#10;\usepackage{amsmath}&#10;\usepackage{amssymb}&#10;\usepackage{amsfonts}&#10;\usepackage{amsthm}&#10;\pagestyle{empty}&#10;\usepackage{graphics}&#10;\usepackage{graphicx}&#10;\usepackage{times}&#10;\usepackage{tikz}&#10;\usepackage{booktabs}&#10;\newtheorem{theorem}{Theorem}&#10;\newtheorem{corollary}{Corollary}&#10;\newtheorem{case}{Case}&#10;\usepackage[a4paper, total={4in, 8in}]{geometry}&#10;\newtheorem{lemma}{Lemma}&#10;\newtheorem{proposition}{Proposition}&#10;\newtheorem{assumption}{Assumption}&#10;\theoremstyle{definition}&#10;\newtheorem{definition}{Definition}&#10;\newtheorem{example}{Example}&#10;\newtheorem{remark}{Remark}&#10;\newcommand*{\Scale}&#10;[2][4]{\scalebox{#1}{\ensuremath{#2}}}&#10;\usetikzlibrary{chains,shapes,decorations,arrows,calc,arrows.meta,fit,positioning}&#10;\tikzset{three sided/.style={&#10;        draw=none,&#10;        append after command={&#10;            [shorten &lt;= -0.5\pgflinewidth]&#10;            ([shift={(-0.5\pgflinewidth,-0.5\pgflinewidth)}]\tikzlastnode.north east)&#10;        edge([shift={( 0.5\pgflinewidth,-0.5\pgflinewidth)}]\tikzlastnode.north west)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2/.style={&#10;        draw=none,&#10;        append after command={&#10;            [shorten &lt;= -0.5\pgflinewidth]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3/.style={&#10;        draw=none,&#10;        append after command={&#10;            [shorten &lt;= -0.5\pgflinewidth]&#10;  ([shift={(-0.5\pgflinewidth,-0.5\pgflinewidth)}]\tikzlastnode.north east)&#10;        edge([shift={( 0.5\pgflinewidth,-0.5\pgflinewidth)}]\tikzlastnode.north west) 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&#10;        }&#10;    }&#10;}&#10;\begin{document}&#10;&#10;\begin{align*}&#10;&amp;E[N^*(t|\alpha_U)|\text{all opponents all in treatment}] \\&#10;&amp;- E[N^*(c|\alpha_U)|\text{all opponents all in control}].&#10;\end{align*}&#10;\end{document}"/>
  <p:tag name="IGUANATEXSIZE" val="32"/>
  <p:tag name="IGUANATEXCURSOR" val="2862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11.961"/>
  <p:tag name="ORIGINALWIDTH" val="2991.376"/>
  <p:tag name="LATEXADDIN" val="\documentclass{article}&#10;\usepackage{amsmath}&#10;\usepackage{amssymb}&#10;\usepackage{amsfonts}&#10;\usepackage{amsthm}&#10;\pagestyle{empty}&#10;\usepackage{graphics}&#10;\usepackage{graphicx}&#10;\usepackage{times}&#10;\usepackage{tikz}&#10;\usepackage{booktabs}&#10;\newtheorem{theorem}{Theorem}&#10;\newtheorem{corollary}{Corollary}&#10;\newtheorem{case}{Case}&#10;\usepackage[a4paper, total={4in, 8in}]{geometry}&#10;\newtheorem{lemma}{Lemma}&#10;\newtheorem{proposition}{Proposition}&#10;\newtheorem{assumption}{Assumption}&#10;\theoremstyle{definition}&#10;\newtheorem{definition}{Definition}&#10;\newtheorem{example}{Example}&#10;\newtheorem{remark}{Remark}&#10;\newcommand*{\Scale}&#10;[2][4]{\scalebox{#1}{\ensuremath{#2}}}&#10;\usetikzlibrary{chains,shapes,decorations,arrows,calc,arrows.meta,fit,positioning}&#10;\tikzset{three sided/.style={&#10;        draw=none,&#10;        append after command={&#10;            [shorten &lt;= -0.5\pgflinewidth]&#10;            ([shift={(-0.5\pgflinewidth,-0.5\pgflinewidth)}]\tikzlastnode.north east)&#10;        edge([shift={( 0.5\pgflinewidth,-0.5\pgflinewidth)}]\tikzlastnode.north west)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2/.style={&#10;        draw=none,&#10;        append after command={&#10;            [shorten &lt;= -0.5\pgflinewidth]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3/.style={&#10;        draw=none,&#10;        append after command={&#10;            [shorten &lt;= -0.5\pgflinewidth]&#10;  ([shift={(-0.5\pgflinewidth,-0.5\pgflinewidth)}]\tikzlastnode.north east)&#10;        edge([shift={( 0.5\pgflinewidth,-0.5\pgflinewidth)}]\tikzlastnode.north west) 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&#10;        }&#10;    }&#10;}&#10;\begin{document}&#10;&#10;\begin{align*}&#10;&amp;E[N^*(t|\alpha_U)|\text{all opponents all in treatment}] &lt; E[N^*(t|\alpha_U)] \\&#10;&amp; E[N^*(c|\alpha_U)|\text{all opponents all in control}] &lt; E[N^*(c|\alpha_U)].&#10;\end{align*}&#10;\end{document}"/>
  <p:tag name="IGUANATEXSIZE" val="32"/>
  <p:tag name="IGUANATEXCURSOR" val="295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503.1871"/>
  <p:tag name="LATEXADDIN" val="\documentclass{article}&#10;\usepackage{amsmath}&#10;\usepackage{amssymb}&#10;\usepackage{amsfonts}&#10;\usepackage{amsthm}&#10;\pagestyle{empty}&#10;\usepackage{graphics}&#10;\usepackage{graphicx}&#10;\usepackage{times}&#10;\usepackage{tikz}&#10;\usepackage{booktabs}&#10;\newtheorem{theorem}{Theorem}&#10;\newtheorem{corollary}{Corollary}&#10;\newtheorem{case}{Case}&#10;\usepackage[a4paper, total={4in, 8in}]{geometry}&#10;\newtheorem{lemma}{Lemma}&#10;\newtheorem{proposition}{Proposition}&#10;\newtheorem{assumption}{Assumption}&#10;\theoremstyle{definition}&#10;\newtheorem{definition}{Definition}&#10;\newtheorem{example}{Example}&#10;\newtheorem{remark}{Remark}&#10;\newcommand*{\Scale}&#10;[2][4]{\scalebox{#1}{\ensuremath{#2}}}&#10;\usetikzlibrary{chains,shapes,decorations,arrows,calc,arrows.meta,fit,positioning}&#10;\tikzset{three sided/.style={&#10;        draw=none,&#10;        append after command={&#10;            [shorten &lt;= -0.5\pgflinewidth]&#10;            ([shift={(-0.5\pgflinewidth,-0.5\pgflinewidth)}]\tikzlastnode.north east)&#10;        edge([shift={( 0.5\pgflinewidth,-0.5\pgflinewidth)}]\tikzlastnode.north west)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2/.style={&#10;        draw=none,&#10;        append after command={&#10;            [shorten &lt;= -0.5\pgflinewidth]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3/.style={&#10;        draw=none,&#10;        append after command={&#10;            [shorten &lt;= -0.5\pgflinewidth]&#10;  ([shift={(-0.5\pgflinewidth,-0.5\pgflinewidth)}]\tikzlastnode.north east)&#10;        edge([shift={( 0.5\pgflinewidth,-0.5\pgflinewidth)}]\tikzlastnode.north west) 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&#10;        }&#10;    }&#10;}&#10;\begin{document}&#10;&#10;$\beta^*(T|\alpha_U)$&#10;&#10;&#10;\end{document}"/>
  <p:tag name="IGUANATEXSIZE" val="32"/>
  <p:tag name="IGUANATEXCURSOR" val="279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478.4402"/>
  <p:tag name="LATEXADDIN" val="\documentclass{article}&#10;\pagestyle{empty}&#10;\usepackage{amsmath}&#10;\usepackage{amssymb}&#10;\usepackage{amsfonts}&#10;\usepackage{amsthm}&#10;\usepackage{tikz}&#10;\newtheorem{theorem}{Theorem}&#10;\newtheorem*{theorem*}{Theorem}&#10;\newcommand*{\Scale}&#10;[2][4]{\scalebox{#1}{\ensuremath{#2}}}&#10;\usetikzlibrary{chains,shapes,decorations,arrows,calc,arrows.meta,fit,positioning}&#10;\tikzset{three sided/.style={&#10;        draw=none,&#10;        append after command={&#10;            [shorten &lt;= -0.5\pgflinewidth]&#10;            ([shift={(-0.5\pgflinewidth,-0.5\pgflinewidth)}]\tikzlastnode.north east)&#10;        edge([shift={( 0.5\pgflinewidth,-0.5\pgflinewidth)}]\tikzlastnode.north west)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2/.style={&#10;        draw=none,&#10;        append after command={&#10;            [shorten &lt;= -0.5\pgflinewidth]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3/.style={&#10;        draw=none,&#10;        append after command={&#10;            [shorten &lt;= -0.5\pgflinewidth]&#10;  ([shift={(-0.5\pgflinewidth,-0.5\pgflinewidth)}]\tikzlastnode.north east)&#10;        edge([shift={( 0.5\pgflinewidth,-0.5\pgflinewidth)}]\tikzlastnode.north west) 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&#10;        }&#10;    }&#10;}&#10;\begin{document}&#10;&#10;$\beta^*=1/3$&#10;&#10;&#10;\end{document}"/>
  <p:tag name="IGUANATEXSIZE" val="28"/>
  <p:tag name="IGUANATEXCURSOR" val="2415"/>
  <p:tag name="TRANSPARENCY" val="True"/>
  <p:tag name="LATEXENGINEID" val="0"/>
  <p:tag name="TEMPFOLDER" val=".\"/>
  <p:tag name="LATEXFORMHEIGHT" val="312"/>
  <p:tag name="LATEXFORMWIDTH" val="384"/>
  <p:tag name="LATEXFORMWRAP" val="True"/>
  <p:tag name="BITMAPVECTOR" val="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503.1871"/>
  <p:tag name="LATEXADDIN" val="\documentclass{article}&#10;\usepackage{amsmath}&#10;\usepackage{amssymb}&#10;\usepackage{amsfonts}&#10;\usepackage{amsthm}&#10;\pagestyle{empty}&#10;\usepackage{graphics}&#10;\usepackage{graphicx}&#10;\usepackage{times}&#10;\usepackage{tikz}&#10;\usepackage{booktabs}&#10;\newtheorem{theorem}{Theorem}&#10;\newtheorem{corollary}{Corollary}&#10;\newtheorem{case}{Case}&#10;\usepackage[a4paper, total={4in, 8in}]{geometry}&#10;\newtheorem{lemma}{Lemma}&#10;\newtheorem{proposition}{Proposition}&#10;\newtheorem{assumption}{Assumption}&#10;\theoremstyle{definition}&#10;\newtheorem{definition}{Definition}&#10;\newtheorem{example}{Example}&#10;\newtheorem{remark}{Remark}&#10;\newcommand*{\Scale}&#10;[2][4]{\scalebox{#1}{\ensuremath{#2}}}&#10;\usetikzlibrary{chains,shapes,decorations,arrows,calc,arrows.meta,fit,positioning}&#10;\tikzset{three sided/.style={&#10;        draw=none,&#10;        append after command={&#10;            [shorten &lt;= -0.5\pgflinewidth]&#10;            ([shift={(-0.5\pgflinewidth,-0.5\pgflinewidth)}]\tikzlastnode.north east)&#10;        edge([shift={( 0.5\pgflinewidth,-0.5\pgflinewidth)}]\tikzlastnode.north west)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2/.style={&#10;        draw=none,&#10;        append after command={&#10;            [shorten &lt;= -0.5\pgflinewidth]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3/.style={&#10;        draw=none,&#10;        append after command={&#10;            [shorten &lt;= -0.5\pgflinewidth]&#10;  ([shift={(-0.5\pgflinewidth,-0.5\pgflinewidth)}]\tikzlastnode.north east)&#10;        edge([shift={( 0.5\pgflinewidth,-0.5\pgflinewidth)}]\tikzlastnode.north west) 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&#10;        }&#10;    }&#10;}&#10;\begin{document}&#10;&#10;$\beta^*(T|\alpha_U)$&#10;&#10;&#10;\end{document}"/>
  <p:tag name="IGUANATEXSIZE" val="32"/>
  <p:tag name="IGUANATEXCURSOR" val="279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511.4361"/>
  <p:tag name="LATEXADDIN" val="\documentclass{article}&#10;\usepackage{amsmath}&#10;\usepackage{amssymb}&#10;\usepackage{amsfonts}&#10;\usepackage{amsthm}&#10;\pagestyle{empty}&#10;\usepackage{graphics}&#10;\usepackage{graphicx}&#10;\usepackage{times}&#10;\usepackage{tikz}&#10;\usepackage{booktabs}&#10;\newtheorem{theorem}{Theorem}&#10;\newtheorem{corollary}{Corollary}&#10;\newtheorem{case}{Case}&#10;\usepackage[a4paper, total={4in, 8in}]{geometry}&#10;\newtheorem{lemma}{Lemma}&#10;\newtheorem{proposition}{Proposition}&#10;\newtheorem{assumption}{Assumption}&#10;\theoremstyle{definition}&#10;\newtheorem{definition}{Definition}&#10;\newtheorem{example}{Example}&#10;\newtheorem{remark}{Remark}&#10;\newcommand*{\Scale}&#10;[2][4]{\scalebox{#1}{\ensuremath{#2}}}&#10;\usetikzlibrary{chains,shapes,decorations,arrows,calc,arrows.meta,fit,positioning}&#10;\tikzset{three sided/.style={&#10;        draw=none,&#10;        append after command={&#10;            [shorten &lt;= -0.5\pgflinewidth]&#10;            ([shift={(-0.5\pgflinewidth,-0.5\pgflinewidth)}]\tikzlastnode.north east)&#10;        edge([shift={( 0.5\pgflinewidth,-0.5\pgflinewidth)}]\tikzlastnode.north west)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2/.style={&#10;        draw=none,&#10;        append after command={&#10;            [shorten &lt;= -0.5\pgflinewidth]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3/.style={&#10;        draw=none,&#10;        append after command={&#10;            [shorten &lt;= -0.5\pgflinewidth]&#10;  ([shift={(-0.5\pgflinewidth,-0.5\pgflinewidth)}]\tikzlastnode.north east)&#10;        edge([shift={( 0.5\pgflinewidth,-0.5\pgflinewidth)}]\tikzlastnode.north west) 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&#10;        }&#10;    }&#10;}&#10;\begin{document}&#10;&#10;$\beta^*(C|\alpha_U)$&#10;&#10;&#10;\end{document}"/>
  <p:tag name="IGUANATEXSIZE" val="32"/>
  <p:tag name="IGUANATEXCURSOR" val="279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538.4327"/>
  <p:tag name="LATEXADDIN" val="\documentclass{article}&#10;\usepackage{amsmath}&#10;\usepackage{amssymb}&#10;\usepackage{amsfonts}&#10;\usepackage{amsthm}&#10;\pagestyle{empty}&#10;\usepackage{graphics}&#10;\usepackage{graphicx}&#10;\usepackage{times}&#10;\usepackage{tikz}&#10;\usepackage{booktabs}&#10;\newtheorem{theorem}{Theorem}&#10;\newtheorem{corollary}{Corollary}&#10;\newtheorem{case}{Case}&#10;\usepackage[a4paper, total={4in, 8in}]{geometry}&#10;\newtheorem{lemma}{Lemma}&#10;\newtheorem{proposition}{Proposition}&#10;\newtheorem{assumption}{Assumption}&#10;\theoremstyle{definition}&#10;\newtheorem{definition}{Definition}&#10;\newtheorem{example}{Example}&#10;\newtheorem{remark}{Remark}&#10;\newcommand*{\Scale}&#10;[2][4]{\scalebox{#1}{\ensuremath{#2}}}&#10;\usetikzlibrary{chains,shapes,decorations,arrows,calc,arrows.meta,fit,positioning}&#10;\tikzset{three sided/.style={&#10;        draw=none,&#10;        append after command={&#10;            [shorten &lt;= -0.5\pgflinewidth]&#10;            ([shift={(-0.5\pgflinewidth,-0.5\pgflinewidth)}]\tikzlastnode.north east)&#10;        edge([shift={( 0.5\pgflinewidth,-0.5\pgflinewidth)}]\tikzlastnode.north west)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2/.style={&#10;        draw=none,&#10;        append after command={&#10;            [shorten &lt;= -0.5\pgflinewidth]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3/.style={&#10;        draw=none,&#10;        append after command={&#10;            [shorten &lt;= -0.5\pgflinewidth]&#10;  ([shift={(-0.5\pgflinewidth,-0.5\pgflinewidth)}]\tikzlastnode.north east)&#10;        edge([shift={( 0.5\pgflinewidth,-0.5\pgflinewidth)}]\tikzlastnode.north west) 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&#10;        }&#10;    }&#10;}&#10;\begin{document}&#10;&#10;$N^*(T|\alpha_U)$&#10;&#10;&#10;\end{document}"/>
  <p:tag name="IGUANATEXSIZE" val="32"/>
  <p:tag name="IGUANATEXCURSOR" val="279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503.1871"/>
  <p:tag name="LATEXADDIN" val="\documentclass{article}&#10;\usepackage{amsmath}&#10;\usepackage{amssymb}&#10;\usepackage{amsfonts}&#10;\usepackage{amsthm}&#10;\pagestyle{empty}&#10;\usepackage{graphics}&#10;\usepackage{graphicx}&#10;\usepackage{times}&#10;\usepackage{tikz}&#10;\usepackage{booktabs}&#10;\newtheorem{theorem}{Theorem}&#10;\newtheorem{corollary}{Corollary}&#10;\newtheorem{case}{Case}&#10;\usepackage[a4paper, total={4in, 8in}]{geometry}&#10;\newtheorem{lemma}{Lemma}&#10;\newtheorem{proposition}{Proposition}&#10;\newtheorem{assumption}{Assumption}&#10;\theoremstyle{definition}&#10;\newtheorem{definition}{Definition}&#10;\newtheorem{example}{Example}&#10;\newtheorem{remark}{Remark}&#10;\newcommand*{\Scale}&#10;[2][4]{\scalebox{#1}{\ensuremath{#2}}}&#10;\usetikzlibrary{chains,shapes,decorations,arrows,calc,arrows.meta,fit,positioning}&#10;\tikzset{three sided/.style={&#10;        draw=none,&#10;        append after command={&#10;            [shorten &lt;= -0.5\pgflinewidth]&#10;            ([shift={(-0.5\pgflinewidth,-0.5\pgflinewidth)}]\tikzlastnode.north east)&#10;        edge([shift={( 0.5\pgflinewidth,-0.5\pgflinewidth)}]\tikzlastnode.north west)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2/.style={&#10;        draw=none,&#10;        append after command={&#10;            [shorten &lt;= -0.5\pgflinewidth]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3/.style={&#10;        draw=none,&#10;        append after command={&#10;            [shorten &lt;= -0.5\pgflinewidth]&#10;  ([shift={(-0.5\pgflinewidth,-0.5\pgflinewidth)}]\tikzlastnode.north east)&#10;        edge([shift={( 0.5\pgflinewidth,-0.5\pgflinewidth)}]\tikzlastnode.north west) 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&#10;        }&#10;    }&#10;}&#10;\begin{document}&#10;&#10;$\beta^*(T|\alpha_U)$&#10;&#10;&#10;\end{document}"/>
  <p:tag name="IGUANATEXSIZE" val="32"/>
  <p:tag name="IGUANATEXCURSOR" val="279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336.7079"/>
  <p:tag name="LATEXADDIN" val="\documentclass{article}&#10;\usepackage{amsmath}&#10;\usepackage{amssymb}&#10;\usepackage{amsfonts}&#10;\usepackage{amsthm}&#10;\pagestyle{empty}&#10;\usepackage{graphics}&#10;\usepackage{graphicx}&#10;\usepackage{times}&#10;\usepackage{tikz}&#10;\usepackage{booktabs}&#10;\newtheorem{theorem}{Theorem}&#10;\newtheorem{corollary}{Corollary}&#10;\newtheorem{case}{Case}&#10;\newtheorem{lemma}{Lemma}&#10;\newtheorem{proposition}{Proposition}&#10;\newtheorem{assumption}{Assumption}&#10;\theoremstyle{definition}&#10;\newtheorem{definition}{Definition}&#10;\newtheorem{example}{Example}&#10;\newtheorem{remark}{Remark}&#10;\newcommand*{\Scale}&#10;[2][4]{\scalebox{#1}{\ensuremath{#2}}}&#10;\usetikzlibrary{chains,shapes,decorations,arrows,calc,arrows.meta,fit,positioning}&#10;\tikzset{three sided/.style={&#10;        draw=none,&#10;        append after command={&#10;            [shorten &lt;= -0.5\pgflinewidth]&#10;            ([shift={(-0.5\pgflinewidth,-0.5\pgflinewidth)}]\tikzlastnode.north east)&#10;        edge([shift={( 0.5\pgflinewidth,-0.5\pgflinewidth)}]\tikzlastnode.north west)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2/.style={&#10;        draw=none,&#10;        append after command={&#10;            [shorten &lt;= -0.5\pgflinewidth]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3/.style={&#10;        draw=none,&#10;        append after command={&#10;            [shorten &lt;= -0.5\pgflinewidth]&#10;  ([shift={(-0.5\pgflinewidth,-0.5\pgflinewidth)}]\tikzlastnode.north east)&#10;        edge([shift={( 0.5\pgflinewidth,-0.5\pgflinewidth)}]\tikzlastnode.north west) 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&#10;        }&#10;    }&#10;}&#10;\begin{document}&#10;$X_t(\gamma).$&#10;&#10;&#10;&#10;\end{document}"/>
  <p:tag name="IGUANATEXSIZE" val="32"/>
  <p:tag name="IGUANATEXCURSOR" val="2748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490.4387"/>
  <p:tag name="LATEXADDIN" val="\documentclass{article}&#10;\usepackage{amsmath}&#10;\usepackage{amssymb}&#10;\usepackage{amsfonts}&#10;\usepackage{amsthm}&#10;\pagestyle{empty}&#10;\usepackage{graphics}&#10;\usepackage{graphicx}&#10;\usepackage{times}&#10;\usepackage{tikz}&#10;\usepackage{booktabs}&#10;\newtheorem{theorem}{Theorem}&#10;\newtheorem{corollary}{Corollary}&#10;\newtheorem{case}{Case}&#10;\usepackage[a4paper, total={4in, 8in}]{geometry}&#10;\newtheorem{lemma}{Lemma}&#10;\newtheorem{proposition}{Proposition}&#10;\newtheorem{assumption}{Assumption}&#10;\theoremstyle{definition}&#10;\newtheorem{definition}{Definition}&#10;\newtheorem{example}{Example}&#10;\newtheorem{remark}{Remark}&#10;\newcommand*{\Scale}&#10;[2][4]{\scalebox{#1}{\ensuremath{#2}}}&#10;\usetikzlibrary{chains,shapes,decorations,arrows,calc,arrows.meta,fit,positioning}&#10;\tikzset{three sided/.style={&#10;        draw=none,&#10;        append after command={&#10;            [shorten &lt;= -0.5\pgflinewidth]&#10;            ([shift={(-0.5\pgflinewidth,-0.5\pgflinewidth)}]\tikzlastnode.north east)&#10;        edge([shift={( 0.5\pgflinewidth,-0.5\pgflinewidth)}]\tikzlastnode.north west)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2/.style={&#10;        draw=none,&#10;        append after command={&#10;            [shorten &lt;= -0.5\pgflinewidth]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3/.style={&#10;        draw=none,&#10;        append after command={&#10;            [shorten &lt;= -0.5\pgflinewidth]&#10;  ([shift={(-0.5\pgflinewidth,-0.5\pgflinewidth)}]\tikzlastnode.north east)&#10;        edge([shift={( 0.5\pgflinewidth,-0.5\pgflinewidth)}]\tikzlastnode.north west) 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&#10;        }&#10;    }&#10;}&#10;\begin{document}&#10;$a^*(T|\alpha_U)$&#10;&#10;&#10;&#10;\end{document}"/>
  <p:tag name="IGUANATEXSIZE" val="32"/>
  <p:tag name="IGUANATEXCURSOR" val="279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513.6857"/>
  <p:tag name="LATEXADDIN" val="\documentclass{article}&#10;\usepackage{amsmath}&#10;\usepackage{amssymb}&#10;\usepackage{amsfonts}&#10;\usepackage{amsthm}&#10;\pagestyle{empty}&#10;\usepackage{graphics}&#10;\usepackage{graphicx}&#10;\usepackage{times}&#10;\usepackage{tikz}&#10;\usepackage{booktabs}&#10;\newtheorem{theorem}{Theorem}&#10;\newtheorem{corollary}{Corollary}&#10;\newtheorem{case}{Case}&#10;\usepackage[a4paper, total={4in, 8in}]{geometry}&#10;\newtheorem{lemma}{Lemma}&#10;\newtheorem{proposition}{Proposition}&#10;\newtheorem{assumption}{Assumption}&#10;\theoremstyle{definition}&#10;\newtheorem{definition}{Definition}&#10;\newtheorem{example}{Example}&#10;\newtheorem{remark}{Remark}&#10;\newcommand*{\Scale}&#10;[2][4]{\scalebox{#1}{\ensuremath{#2}}}&#10;\usetikzlibrary{chains,shapes,decorations,arrows,calc,arrows.meta,fit,positioning}&#10;\tikzset{three sided/.style={&#10;        draw=none,&#10;        append after command={&#10;            [shorten &lt;= -0.5\pgflinewidth]&#10;            ([shift={(-0.5\pgflinewidth,-0.5\pgflinewidth)}]\tikzlastnode.north east)&#10;        edge([shift={( 0.5\pgflinewidth,-0.5\pgflinewidth)}]\tikzlastnode.north west)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2/.style={&#10;        draw=none,&#10;        append after command={&#10;            [shorten &lt;= -0.5\pgflinewidth]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3/.style={&#10;        draw=none,&#10;        append after command={&#10;            [shorten &lt;= -0.5\pgflinewidth]&#10;  ([shift={(-0.5\pgflinewidth,-0.5\pgflinewidth)}]\tikzlastnode.north east)&#10;        edge([shift={( 0.5\pgflinewidth,-0.5\pgflinewidth)}]\tikzlastnode.north west) 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&#10;        }&#10;    }&#10;}&#10;\begin{document}&#10;&#10;$b^*(T|\alpha_U)$.&#10;&#10;&#10;&#10;\end{document}"/>
  <p:tag name="IGUANATEXSIZE" val="32"/>
  <p:tag name="IGUANATEXCURSOR" val="279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1279.34"/>
  <p:tag name="LATEXADDIN" val="\documentclass{article}&#10;\usepackage{amsmath}&#10;\usepackage{amssymb}&#10;\usepackage{amsfonts}&#10;\usepackage{amsthm}&#10;\pagestyle{empty}&#10;\usepackage{graphics}&#10;\usepackage{graphicx}&#10;\usepackage{times}&#10;\usepackage{tikz}&#10;\usepackage{booktabs}&#10;\newtheorem{theorem}{Theorem}&#10;\newtheorem{corollary}{Corollary}&#10;\newtheorem{case}{Case}&#10;\usepackage[a4paper, total={4in, 8in}]{geometry}&#10;\newtheorem{lemma}{Lemma}&#10;\newtheorem{proposition}{Proposition}&#10;\newtheorem{assumption}{Assumption}&#10;\theoremstyle{definition}&#10;\newtheorem{definition}{Definition}&#10;\newtheorem{example}{Example}&#10;\newtheorem{remark}{Remark}&#10;\newcommand*{\Scale}&#10;[2][4]{\scalebox{#1}{\ensuremath{#2}}}&#10;\usetikzlibrary{chains,shapes,decorations,arrows,calc,arrows.meta,fit,positioning}&#10;\tikzset{three sided/.style={&#10;        draw=none,&#10;        append after command={&#10;            [shorten &lt;= -0.5\pgflinewidth]&#10;            ([shift={(-0.5\pgflinewidth,-0.5\pgflinewidth)}]\tikzlastnode.north east)&#10;        edge([shift={( 0.5\pgflinewidth,-0.5\pgflinewidth)}]\tikzlastnode.north west)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2/.style={&#10;        draw=none,&#10;        append after command={&#10;            [shorten &lt;= -0.5\pgflinewidth]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3/.style={&#10;        draw=none,&#10;        append after command={&#10;            [shorten &lt;= -0.5\pgflinewidth]&#10;  ([shift={(-0.5\pgflinewidth,-0.5\pgflinewidth)}]\tikzlastnode.north east)&#10;        edge([shift={( 0.5\pgflinewidth,-0.5\pgflinewidth)}]\tikzlastnode.north west) 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&#10;        }&#10;    }&#10;}&#10;\begin{document}&#10;$a^*(C|\alpha_U)$ and $b^*(C|\alpha_U)$.&#10;&#10;&#10;&#10;\end{document}"/>
  <p:tag name="IGUANATEXSIZE" val="32"/>
  <p:tag name="IGUANATEXCURSOR" val="279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91.2261"/>
  <p:tag name="ORIGINALWIDTH" val="2620.172"/>
  <p:tag name="LATEXADDIN" val="\documentclass{article}&#10;\usepackage{amsmath}&#10;\usepackage{amssymb}&#10;\usepackage{amsfonts}&#10;\usepackage{amsthm}&#10;\pagestyle{empty}&#10;\usepackage{graphics}&#10;\usepackage{graphicx}&#10;\usepackage{times}&#10;\usepackage{tikz}&#10;\usepackage{booktabs}&#10;\newtheorem{theorem}{Theorem}&#10;\newtheorem{corollary}{Corollary}&#10;\newtheorem{case}{Case}&#10;\usepackage[a4paper, total={4in, 8in}]{geometry}&#10;\newtheorem{lemma}{Lemma}&#10;\newtheorem{proposition}{Proposition}&#10;\newtheorem{assumption}{Assumption}&#10;\theoremstyle{definition}&#10;\newtheorem{definition}{Definition}&#10;\newtheorem{example}{Example}&#10;\newtheorem{remark}{Remark}&#10;\newcommand*{\Scale}&#10;[2][4]{\scalebox{#1}{\ensuremath{#2}}}&#10;\usetikzlibrary{chains,shapes,decorations,arrows,calc,arrows.meta,fit,positioning}&#10;\tikzset{three sided/.style={&#10;        draw=none,&#10;        append after command={&#10;            [shorten &lt;= -0.5\pgflinewidth]&#10;            ([shift={(-0.5\pgflinewidth,-0.5\pgflinewidth)}]\tikzlastnode.north east)&#10;        edge([shift={( 0.5\pgflinewidth,-0.5\pgflinewidth)}]\tikzlastnode.north west)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2/.style={&#10;        draw=none,&#10;        append after command={&#10;            [shorten &lt;= -0.5\pgflinewidth]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3/.style={&#10;        draw=none,&#10;        append after command={&#10;            [shorten &lt;= -0.5\pgflinewidth]&#10;  ([shift={(-0.5\pgflinewidth,-0.5\pgflinewidth)}]\tikzlastnode.north east)&#10;        edge([shift={( 0.5\pgflinewidth,-0.5\pgflinewidth)}]\tikzlastnode.north west) 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&#10;        }&#10;    }&#10;}&#10;\begin{document}&#10;&#10;&#10;$$\widehat{\mathrm{GTE}}^{\mathrm{LR}}_{\mathrm{U}}(\alpha_U) = \hat{R}^{\mathrm{LR}}(T|\alpha_U)-\hat{R}^{\mathrm{LR}}(C|\alpha_U), \text{ where}$$&#10;&#10;\end{document}"/>
  <p:tag name="IGUANATEXSIZE" val="28"/>
  <p:tag name="IGUANATEXCURSOR" val="287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9.2313"/>
  <p:tag name="ORIGINALWIDTH" val="4004.5"/>
  <p:tag name="LATEXADDIN" val="\documentclass{article}&#10;\usepackage{amsmath}&#10;\usepackage{amssymb}&#10;\usepackage{amsfonts}&#10;\usepackage{amsthm}&#10;\pagestyle{empty}&#10;\usepackage{graphics}&#10;\usepackage{graphicx}&#10;\usepackage{times}&#10;\usepackage{tikz}&#10;\usepackage{booktabs}&#10;\newtheorem{theorem}{Theorem}&#10;\newtheorem{corollary}{Corollary}&#10;\newtheorem{case}{Case}&#10;\usepackage[a4paper, total={4.6in, 8in}]{geometry}&#10;\newtheorem{lemma}{Lemma}&#10;\newtheorem{proposition}{Proposition}&#10;\newtheorem{assumption}{Assumption}&#10;\theoremstyle{definition}&#10;\newtheorem{definition}{Definition}&#10;\newtheorem{example}{Example}&#10;\newtheorem{remark}{Remark}&#10;\newcommand*{\Scale}&#10;[2][4]{\scalebox{#1}{\ensuremath{#2}}}&#10;\usetikzlibrary{chains,shapes,decorations,arrows,calc,arrows.meta,fit,positioning}&#10;\tikzset{three sided/.style={&#10;        draw=none,&#10;        append after command={&#10;            [shorten &lt;= -0.5\pgflinewidth]&#10;            ([shift={(-0.5\pgflinewidth,-0.5\pgflinewidth)}]\tikzlastnode.north east)&#10;        edge([shift={( 0.5\pgflinewidth,-0.5\pgflinewidth)}]\tikzlastnode.north west)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2/.style={&#10;        draw=none,&#10;        append after command={&#10;            [shorten &lt;= -0.5\pgflinewidth]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3/.style={&#10;        draw=none,&#10;        append after command={&#10;            [shorten &lt;= -0.5\pgflinewidth]&#10;  ([shift={(-0.5\pgflinewidth,-0.5\pgflinewidth)}]\tikzlastnode.north east)&#10;        edge([shift={( 0.5\pgflinewidth,-0.5\pgflinewidth)}]\tikzlastnode.north west) 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&#10;        }&#10;    }&#10;}&#10;\begin{document}&#10;&#10;&#10;$\hat{R}^{\mathrm{LR}}(T|\alpha_U)=a^*(T|\alpha_U) + b^*(T|\alpha_U)$ and $\hat{R}^{\mathrm{LR}}(C|\alpha_U)=a^*(C|\alpha_U) + b^*(C|\alpha_U)$&#10;&#10;&#10;\end{document}"/>
  <p:tag name="IGUANATEXSIZE" val="28"/>
  <p:tag name="IGUANATEXCURSOR" val="348"/>
  <p:tag name="TRANSPARENCY" val="True"/>
  <p:tag name="LATEXENGINEID" val="0"/>
  <p:tag name="TEMPFOLDER" val=".\"/>
  <p:tag name="LATEXFORMHEIGHT" val="312"/>
  <p:tag name="LATEXFORMWIDTH" val="384"/>
  <p:tag name="LATEXFORMWRAP" val="True"/>
  <p:tag name="BITMAPVECTOR" val="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2.4859"/>
  <p:tag name="ORIGINALWIDTH" val="1086.614"/>
  <p:tag name="LATEXADDIN" val="\documentclass{article}&#10;\usepackage{amsmath}&#10;\usepackage{amssymb}&#10;\usepackage{amsfonts}&#10;\usepackage{amsthm}&#10;\pagestyle{empty}&#10;\usepackage{graphics}&#10;\usepackage{graphicx}&#10;\usepackage{times}&#10;\usepackage{tikz}&#10;\usepackage{booktabs}&#10;\newtheorem{theorem}{Theorem}&#10;\newtheorem{corollary}{Corollary}&#10;\newtheorem{case}{Case}&#10;\usepackage[a4paper, total={4in, 8in}]{geometry}&#10;\newtheorem{lemma}{Lemma}&#10;\newtheorem{proposition}{Proposition}&#10;\newtheorem{assumption}{Assumption}&#10;\theoremstyle{definition}&#10;\newtheorem{definition}{Definition}&#10;\newtheorem{example}{Example}&#10;\newtheorem{remark}{Remark}&#10;\newcommand*{\Scale}&#10;[2][4]{\scalebox{#1}{\ensuremath{#2}}}&#10;\usetikzlibrary{chains,shapes,decorations,arrows,calc,arrows.meta,fit,positioning}&#10;\tikzset{three sided/.style={&#10;        draw=none,&#10;        append after command={&#10;            [shorten &lt;= -0.5\pgflinewidth]&#10;            ([shift={(-0.5\pgflinewidth,-0.5\pgflinewidth)}]\tikzlastnode.north east)&#10;        edge([shift={( 0.5\pgflinewidth,-0.5\pgflinewidth)}]\tikzlastnode.north west)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2/.style={&#10;        draw=none,&#10;        append after command={&#10;            [shorten &lt;= -0.5\pgflinewidth]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3/.style={&#10;        draw=none,&#10;        append after command={&#10;            [shorten &lt;= -0.5\pgflinewidth]&#10;  ([shift={(-0.5\pgflinewidth,-0.5\pgflinewidth)}]\tikzlastnode.north east)&#10;        edge([shift={( 0.5\pgflinewidth,-0.5\pgflinewidth)}]\tikzlastnode.north west) 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&#10;        }&#10;    }&#10;}&#10;\begin{document}&#10;&#10;&#10;$N^* = a^*+b^* \beta^*+\varepsilon.$&#10;&#10;\end{document}"/>
  <p:tag name="IGUANATEXSIZE" val="32"/>
  <p:tag name="IGUANATEXCURSOR" val="282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8.2339"/>
  <p:tag name="ORIGINALWIDTH" val="769.4038"/>
  <p:tag name="LATEXADDIN" val="\documentclass{article}&#10;\usepackage{amsmath}&#10;\usepackage{amssymb}&#10;\usepackage{amsfonts}&#10;\usepackage{amsthm}&#10;\pagestyle{empty}&#10;\usepackage{graphics}&#10;\usepackage{graphicx}&#10;\usepackage{times}&#10;\usepackage{tikz}&#10;\usepackage{booktabs}&#10;\newtheorem{theorem}{Theorem}&#10;\newtheorem{corollary}{Corollary}&#10;\newtheorem{case}{Case}&#10;\usepackage[a4paper, total={4in, 8in}]{geometry}&#10;\newtheorem{lemma}{Lemma}&#10;\newtheorem{proposition}{Proposition}&#10;\newtheorem{assumption}{Assumption}&#10;\theoremstyle{definition}&#10;\newtheorem{definition}{Definition}&#10;\newtheorem{example}{Example}&#10;\newtheorem{remark}{Remark}&#10;\newcommand*{\Scale}&#10;[2][4]{\scalebox{#1}{\ensuremath{#2}}}&#10;\usetikzlibrary{chains,shapes,decorations,arrows,calc,arrows.meta,fit,positioning}&#10;\tikzset{three sided/.style={&#10;        draw=none,&#10;        append after command={&#10;            [shorten &lt;= -0.5\pgflinewidth]&#10;            ([shift={(-0.5\pgflinewidth,-0.5\pgflinewidth)}]\tikzlastnode.north east)&#10;        edge([shift={( 0.5\pgflinewidth,-0.5\pgflinewidth)}]\tikzlastnode.north west)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2/.style={&#10;        draw=none,&#10;        append after command={&#10;            [shorten &lt;= -0.5\pgflinewidth]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3/.style={&#10;        draw=none,&#10;        append after command={&#10;            [shorten &lt;= -0.5\pgflinewidth]&#10;  ([shift={(-0.5\pgflinewidth,-0.5\pgflinewidth)}]\tikzlastnode.north east)&#10;        edge([shift={( 0.5\pgflinewidth,-0.5\pgflinewidth)}]\tikzlastnode.north west) 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&#10;        }&#10;    }&#10;}&#10;\begin{document}&#10;&#10;&#10;&#10;$\hat{R}^{\mathrm{LR}}=a^*+b^*$&#10;\end{document}"/>
  <p:tag name="IGUANATEXSIZE" val="32"/>
  <p:tag name="IGUANATEXCURSOR" val="2808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5.48929"/>
  <p:tag name="ORIGINALWIDTH" val="152.9809"/>
  <p:tag name="LATEXADDIN" val="\documentclass{article}&#10;\usepackage{amsmath}&#10;\usepackage{amssymb}&#10;\usepackage{amsfonts}&#10;\usepackage{amsthm}&#10;\pagestyle{empty}&#10;\usepackage{graphics}&#10;\usepackage{graphicx}&#10;\usepackage{times}&#10;\usepackage{tikz}&#10;\usepackage{booktabs}&#10;\newtheorem{theorem}{Theorem}&#10;\newtheorem{corollary}{Corollary}&#10;\newtheorem{case}{Case}&#10;\usepackage[a4paper, total={4in, 8in}]{geometry}&#10;\newtheorem{lemma}{Lemma}&#10;\newtheorem{proposition}{Proposition}&#10;\newtheorem{assumption}{Assumption}&#10;\theoremstyle{definition}&#10;\newtheorem{definition}{Definition}&#10;\newtheorem{example}{Example}&#10;\newtheorem{remark}{Remark}&#10;\newcommand*{\Scale}&#10;[2][4]{\scalebox{#1}{\ensuremath{#2}}}&#10;\usetikzlibrary{chains,shapes,decorations,arrows,calc,arrows.meta,fit,positioning}&#10;\tikzset{three sided/.style={&#10;        draw=none,&#10;        append after command={&#10;            [shorten &lt;= -0.5\pgflinewidth]&#10;            ([shift={(-0.5\pgflinewidth,-0.5\pgflinewidth)}]\tikzlastnode.north east)&#10;        edge([shift={( 0.5\pgflinewidth,-0.5\pgflinewidth)}]\tikzlastnode.north west)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2/.style={&#10;        draw=none,&#10;        append after command={&#10;            [shorten &lt;= -0.5\pgflinewidth]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3/.style={&#10;        draw=none,&#10;        append after command={&#10;            [shorten &lt;= -0.5\pgflinewidth]&#10;  ([shift={(-0.5\pgflinewidth,-0.5\pgflinewidth)}]\tikzlastnode.north east)&#10;        edge([shift={( 0.5\pgflinewidth,-0.5\pgflinewidth)}]\tikzlastnode.north west) 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&#10;        }&#10;    }&#10;}&#10;\begin{document}&#10;&#10;$N^*$&#10;&#10;&#10;\end{document}"/>
  <p:tag name="IGUANATEXSIZE" val="32"/>
  <p:tag name="IGUANATEXCURSOR" val="279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2.4859"/>
  <p:tag name="ORIGINALWIDTH" val="383.952"/>
  <p:tag name="LATEXADDIN" val="\documentclass{article}&#10;\usepackage{amsmath}&#10;\usepackage{amssymb}&#10;\usepackage{amsfonts}&#10;\usepackage{amsthm}&#10;\pagestyle{empty}&#10;\usepackage{graphics}&#10;\usepackage{graphicx}&#10;\usepackage{times}&#10;\usepackage{tikz}&#10;\usepackage{booktabs}&#10;\newtheorem{theorem}{Theorem}&#10;\newtheorem{corollary}{Corollary}&#10;\newtheorem{case}{Case}&#10;\usepackage[a4paper, total={4in, 8in}]{geometry}&#10;\newtheorem{lemma}{Lemma}&#10;\newtheorem{proposition}{Proposition}&#10;\newtheorem{assumption}{Assumption}&#10;\theoremstyle{definition}&#10;\newtheorem{definition}{Definition}&#10;\newtheorem{example}{Example}&#10;\newtheorem{remark}{Remark}&#10;\newcommand*{\Scale}&#10;[2][4]{\scalebox{#1}{\ensuremath{#2}}}&#10;\usetikzlibrary{chains,shapes,decorations,arrows,calc,arrows.meta,fit,positioning}&#10;\tikzset{three sided/.style={&#10;        draw=none,&#10;        append after command={&#10;            [shorten &lt;= -0.5\pgflinewidth]&#10;            ([shift={(-0.5\pgflinewidth,-0.5\pgflinewidth)}]\tikzlastnode.north east)&#10;        edge([shift={( 0.5\pgflinewidth,-0.5\pgflinewidth)}]\tikzlastnode.north west)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2/.style={&#10;        draw=none,&#10;        append after command={&#10;            [shorten &lt;= -0.5\pgflinewidth]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3/.style={&#10;        draw=none,&#10;        append after command={&#10;            [shorten &lt;= -0.5\pgflinewidth]&#10;  ([shift={(-0.5\pgflinewidth,-0.5\pgflinewidth)}]\tikzlastnode.north east)&#10;        edge([shift={( 0.5\pgflinewidth,-0.5\pgflinewidth)}]\tikzlastnode.north west) 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&#10;        }&#10;    }&#10;}&#10;\begin{document}&#10;&#10;$\beta^*=1.$&#10;&#10;&#10;\end{document}"/>
  <p:tag name="IGUANATEXSIZE" val="32"/>
  <p:tag name="IGUANATEXCURSOR" val="279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5.48929"/>
  <p:tag name="ORIGINALWIDTH" val="152.9809"/>
  <p:tag name="LATEXADDIN" val="\documentclass{article}&#10;\usepackage{amsmath}&#10;\usepackage{amssymb}&#10;\usepackage{amsfonts}&#10;\usepackage{amsthm}&#10;\pagestyle{empty}&#10;\usepackage{graphics}&#10;\usepackage{graphicx}&#10;\usepackage{times}&#10;\usepackage{tikz}&#10;\usepackage{booktabs}&#10;\newtheorem{theorem}{Theorem}&#10;\newtheorem{corollary}{Corollary}&#10;\newtheorem{case}{Case}&#10;\usepackage[a4paper, total={4in, 8in}]{geometry}&#10;\newtheorem{lemma}{Lemma}&#10;\newtheorem{proposition}{Proposition}&#10;\newtheorem{assumption}{Assumption}&#10;\theoremstyle{definition}&#10;\newtheorem{definition}{Definition}&#10;\newtheorem{example}{Example}&#10;\newtheorem{remark}{Remark}&#10;\newcommand*{\Scale}&#10;[2][4]{\scalebox{#1}{\ensuremath{#2}}}&#10;\usetikzlibrary{chains,shapes,decorations,arrows,calc,arrows.meta,fit,positioning}&#10;\tikzset{three sided/.style={&#10;        draw=none,&#10;        append after command={&#10;            [shorten &lt;= -0.5\pgflinewidth]&#10;            ([shift={(-0.5\pgflinewidth,-0.5\pgflinewidth)}]\tikzlastnode.north east)&#10;        edge([shift={( 0.5\pgflinewidth,-0.5\pgflinewidth)}]\tikzlastnode.north west)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2/.style={&#10;        draw=none,&#10;        append after command={&#10;            [shorten &lt;= -0.5\pgflinewidth]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3/.style={&#10;        draw=none,&#10;        append after command={&#10;            [shorten &lt;= -0.5\pgflinewidth]&#10;  ([shift={(-0.5\pgflinewidth,-0.5\pgflinewidth)}]\tikzlastnode.north east)&#10;        edge([shift={( 0.5\pgflinewidth,-0.5\pgflinewidth)}]\tikzlastnode.north west) 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&#10;        }&#10;    }&#10;}&#10;\begin{document}&#10;&#10;&#10;&#10;$N^*$&#10;\end{document}"/>
  <p:tag name="IGUANATEXSIZE" val="32"/>
  <p:tag name="IGUANATEXCURSOR" val="2792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44.6944"/>
  <p:tag name="ORIGINALWIDTH" val="2686.164"/>
  <p:tag name="LATEXADDIN" val="\documentclass{article}&#10;\usepackage{amsmath}&#10;\usepackage{amssymb}&#10;\usepackage{amsfonts}&#10;\usepackage{amsthm}&#10;\pagestyle{empty}&#10;\usepackage{graphics}&#10;\usepackage{graphicx}&#10;\usepackage{times}&#10;\usepackage{tikz}&#10;\usepackage{booktabs}&#10;\newtheorem{theorem}{Theorem}&#10;\newtheorem{corollary}{Corollary}&#10;\newtheorem{case}{Case}&#10;\newtheorem{lemma}{Lemma}&#10;\newtheorem{proposition}{Proposition}&#10;\newtheorem{assumption}{Assumption}&#10;\theoremstyle{definition}&#10;\newtheorem{definition}{Definition}&#10;\newtheorem{example}{Example}&#10;\newtheorem{remark}{Remark}&#10;\newcommand*{\Scale}&#10;[2][4]{\scalebox{#1}{\ensuremath{#2}}}&#10;\usetikzlibrary{chains,shapes,decorations,arrows,calc,arrows.meta,fit,positioning}&#10;\tikzset{three sided/.style={&#10;        draw=none,&#10;        append after command={&#10;            [shorten &lt;= -0.5\pgflinewidth]&#10;            ([shift={(-0.5\pgflinewidth,-0.5\pgflinewidth)}]\tikzlastnode.north east)&#10;        edge([shift={( 0.5\pgflinewidth,-0.5\pgflinewidth)}]\tikzlastnode.north west)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2/.style={&#10;        draw=none,&#10;        append after command={&#10;            [shorten &lt;= -0.5\pgflinewidth]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3/.style={&#10;        draw=none,&#10;        append after command={&#10;            [shorten &lt;= -0.5\pgflinewidth]&#10;  ([shift={(-0.5\pgflinewidth,-0.5\pgflinewidth)}]\tikzlastnode.north east)&#10;        edge([shift={( 0.5\pgflinewidth,-0.5\pgflinewidth)}]\tikzlastnode.north west) 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&#10;        }&#10;    }&#10;}&#10;\begin{document}&#10;$\gamma$ matches with $\gamma'$ ($\gamma^{\prime}\neq\gamma$): $w(\gamma,\gamma^{\prime})\frac{X_t(\gamma^{\prime})}{\sum_{\Tilde{\gamma}\in\Gamma}X_t(\Tilde{\gamma})-1},$&#10;&#10;$\gamma$ matches with $\gamma$: $1-\sum_{\gamma^{\prime}\neq\gamma}w(\gamma,\gamma^{\prime})\frac{X_t(\gamma^{\prime})}{\sum_{\Tilde{\gamma}\in\Gamma}X_t(\Tilde{\gamma})-1}.$&#10;&#10;\end{document}"/>
  <p:tag name="IGUANATEXSIZE" val="32"/>
  <p:tag name="IGUANATEXCURSOR" val="3082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2.4859"/>
  <p:tag name="ORIGINALWIDTH" val="117.7353"/>
  <p:tag name="LATEXADDIN" val="\documentclass{article}&#10;\usepackage{amsmath}&#10;\usepackage{amssymb}&#10;\usepackage{amsfonts}&#10;\usepackage{amsthm}&#10;\pagestyle{empty}&#10;\usepackage{graphics}&#10;\usepackage{graphicx}&#10;\usepackage{times}&#10;\usepackage{tikz}&#10;\usepackage{booktabs}&#10;\newtheorem{theorem}{Theorem}&#10;\newtheorem{corollary}{Corollary}&#10;\newtheorem{case}{Case}&#10;\usepackage[a4paper, total={4in, 8in}]{geometry}&#10;\newtheorem{lemma}{Lemma}&#10;\newtheorem{proposition}{Proposition}&#10;\newtheorem{assumption}{Assumption}&#10;\theoremstyle{definition}&#10;\newtheorem{definition}{Definition}&#10;\newtheorem{example}{Example}&#10;\newtheorem{remark}{Remark}&#10;\newcommand*{\Scale}&#10;[2][4]{\scalebox{#1}{\ensuremath{#2}}}&#10;\usetikzlibrary{chains,shapes,decorations,arrows,calc,arrows.meta,fit,positioning}&#10;\tikzset{three sided/.style={&#10;        draw=none,&#10;        append after command={&#10;            [shorten &lt;= -0.5\pgflinewidth]&#10;            ([shift={(-0.5\pgflinewidth,-0.5\pgflinewidth)}]\tikzlastnode.north east)&#10;        edge([shift={( 0.5\pgflinewidth,-0.5\pgflinewidth)}]\tikzlastnode.north west)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2/.style={&#10;        draw=none,&#10;        append after command={&#10;            [shorten &lt;= -0.5\pgflinewidth]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3/.style={&#10;        draw=none,&#10;        append after command={&#10;            [shorten &lt;= -0.5\pgflinewidth]&#10;  ([shift={(-0.5\pgflinewidth,-0.5\pgflinewidth)}]\tikzlastnode.north east)&#10;        edge([shift={( 0.5\pgflinewidth,-0.5\pgflinewidth)}]\tikzlastnode.north west) 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&#10;        }&#10;    }&#10;}&#10;\begin{document}&#10;&#10;$\beta^*$&#10;&#10;&#10;\end{document}"/>
  <p:tag name="IGUANATEXSIZE" val="32"/>
  <p:tag name="IGUANATEXCURSOR" val="279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8.2339"/>
  <p:tag name="ORIGINALWIDTH" val="769.4038"/>
  <p:tag name="LATEXADDIN" val="\documentclass{article}&#10;\usepackage{amsmath}&#10;\usepackage{amssymb}&#10;\usepackage{amsfonts}&#10;\usepackage{amsthm}&#10;\pagestyle{empty}&#10;\usepackage{graphics}&#10;\usepackage{graphicx}&#10;\usepackage{times}&#10;\usepackage{tikz}&#10;\usepackage{booktabs}&#10;\newtheorem{theorem}{Theorem}&#10;\newtheorem{corollary}{Corollary}&#10;\newtheorem{case}{Case}&#10;\usepackage[a4paper, total={4in, 8in}]{geometry}&#10;\newtheorem{lemma}{Lemma}&#10;\newtheorem{proposition}{Proposition}&#10;\newtheorem{assumption}{Assumption}&#10;\theoremstyle{definition}&#10;\newtheorem{definition}{Definition}&#10;\newtheorem{example}{Example}&#10;\newtheorem{remark}{Remark}&#10;\newcommand*{\Scale}&#10;[2][4]{\scalebox{#1}{\ensuremath{#2}}}&#10;\usetikzlibrary{chains,shapes,decorations,arrows,calc,arrows.meta,fit,positioning}&#10;\tikzset{three sided/.style={&#10;        draw=none,&#10;        append after command={&#10;            [shorten &lt;= -0.5\pgflinewidth]&#10;            ([shift={(-0.5\pgflinewidth,-0.5\pgflinewidth)}]\tikzlastnode.north east)&#10;        edge([shift={( 0.5\pgflinewidth,-0.5\pgflinewidth)}]\tikzlastnode.north west)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2/.style={&#10;        draw=none,&#10;        append after command={&#10;            [shorten &lt;= -0.5\pgflinewidth]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3/.style={&#10;        draw=none,&#10;        append after command={&#10;            [shorten &lt;= -0.5\pgflinewidth]&#10;  ([shift={(-0.5\pgflinewidth,-0.5\pgflinewidth)}]\tikzlastnode.north east)&#10;        edge([shift={( 0.5\pgflinewidth,-0.5\pgflinewidth)}]\tikzlastnode.north west) 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&#10;        }&#10;    }&#10;}&#10;\begin{document}&#10;&#10;&#10;&#10;$\hat{R}^{\mathrm{LR}}=a^*+b^*$&#10;\end{document}"/>
  <p:tag name="IGUANATEXSIZE" val="32"/>
  <p:tag name="IGUANATEXCURSOR" val="2808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56.318"/>
  <p:tag name="ORIGINALWIDTH" val="3592.801"/>
  <p:tag name="LATEXADDIN" val="\documentclass{article}&#10;\usepackage{amsmath}&#10;\usepackage{amssymb}&#10;\usepackage{amsfonts}&#10;\usepackage{amsthm}&#10;\pagestyle{empty}&#10;\usepackage{graphics}&#10;\usepackage{graphicx}&#10;\usepackage{times}&#10;\usepackage{tikz}&#10;\usepackage{booktabs}&#10;\newtheorem{theorem}{Theorem}&#10;\newtheorem{corollary}{Corollary}&#10;\newtheorem{case}{Case}&#10;\usepackage[a4paper, total={4in, 8in}]{geometry}&#10;\newtheorem{lemma}{Lemma}&#10;\newtheorem{proposition}{Proposition}&#10;\newtheorem{assumption}{Assumption}&#10;\theoremstyle{definition}&#10;\newtheorem{definition}{Definition}&#10;\newtheorem{example}{Example}&#10;\newtheorem{remark}{Remark}&#10;\newcommand*{\Scale}&#10;[2][4]{\scalebox{#1}{\ensuremath{#2}}}&#10;\usetikzlibrary{chains,shapes,decorations,arrows,calc,arrows.meta,fit,positioning}&#10;\tikzset{three sided/.style={&#10;        draw=none,&#10;        append after command={&#10;            [shorten &lt;= -0.5\pgflinewidth]&#10;            ([shift={(-0.5\pgflinewidth,-0.5\pgflinewidth)}]\tikzlastnode.north east)&#10;        edge([shift={( 0.5\pgflinewidth,-0.5\pgflinewidth)}]\tikzlastnode.north west)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2/.style={&#10;        draw=none,&#10;        append after command={&#10;            [shorten &lt;= -0.5\pgflinewidth]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3/.style={&#10;        draw=none,&#10;        append after command={&#10;            [shorten &lt;= -0.5\pgflinewidth]&#10;  ([shift={(-0.5\pgflinewidth,-0.5\pgflinewidth)}]\tikzlastnode.north east)&#10;        edge([shift={( 0.5\pgflinewidth,-0.5\pgflinewidth)}]\tikzlastnode.north west) 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&#10;        }&#10;    }&#10;}&#10;\begin{document}&#10;&#10;&#10;\begin{theorem} Under the Markovian exit assumption and if the intervention is homogeneous and multiplicative, we have in UR,&#10;\begin{enumerate}&#10;    \item The bias of LR is always smaller than the naive  estimator if $\alpha_U$ is correctly chosen.&#10;    \item LR can reduce bias by half relative to the naive estimator when the interference is small.&#10;    \item  The bias of LR is  second order in the impact of the treatment when exit probabilities are low.  &#10;\end{enumerate}&#10;\end{theorem}&#10;\end{document}"/>
  <p:tag name="IGUANATEXSIZE" val="32"/>
  <p:tag name="IGUANATEXCURSOR" val="3112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80.315"/>
  <p:tag name="ORIGINALWIDTH" val="3589.051"/>
  <p:tag name="LATEXADDIN" val="\documentclass{article}&#10;\usepackage{amsmath}&#10;\usepackage{amssymb}&#10;\usepackage{amsfonts}&#10;\usepackage{amsthm}&#10;\pagestyle{empty}&#10;\usepackage{graphics}&#10;\usepackage{graphicx}&#10;\usepackage{times}&#10;\usepackage{tikz}&#10;\usepackage{booktabs}&#10;\newtheorem{theorem}{Theorem}&#10;\newtheorem{corollary}{Corollary}&#10;\newtheorem{case}{Case}&#10;\usepackage[a4paper, total={4in, 8in}]{geometry}&#10;\newtheorem{lemma}{Lemma}&#10;\newtheorem{proposition}{Proposition}&#10;\newtheorem{assumption}{Assumption}&#10;\theoremstyle{definition}&#10;\newtheorem{definition}{Definition}&#10;\newtheorem{example}{Example}&#10;\newtheorem{remark}{Remark}&#10;\newcommand*{\Scale}&#10;[2][4]{\scalebox{#1}{\ensuremath{#2}}}&#10;\usetikzlibrary{chains,shapes,decorations,arrows,calc,arrows.meta,fit,positioning}&#10;\tikzset{three sided/.style={&#10;        draw=none,&#10;        append after command={&#10;            [shorten &lt;= -0.5\pgflinewidth]&#10;            ([shift={(-0.5\pgflinewidth,-0.5\pgflinewidth)}]\tikzlastnode.north east)&#10;        edge([shift={( 0.5\pgflinewidth,-0.5\pgflinewidth)}]\tikzlastnode.north west)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2/.style={&#10;        draw=none,&#10;        append after command={&#10;            [shorten &lt;= -0.5\pgflinewidth]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3/.style={&#10;        draw=none,&#10;        append after command={&#10;            [shorten &lt;= -0.5\pgflinewidth]&#10;  ([shift={(-0.5\pgflinewidth,-0.5\pgflinewidth)}]\tikzlastnode.north east)&#10;        edge([shift={( 0.5\pgflinewidth,-0.5\pgflinewidth)}]\tikzlastnode.north west) 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&#10;        }&#10;    }&#10;}&#10;\begin{document}&#10;&#10;\begin{theorem}\label{thm:l}&#10;    Under homogeneous and multiplicative treatment effect, consider a sequence of systems $\{l^{ct}_{(m)},l^{tc}_{(m)}\}^{\infty}_{m=1}$, with $ \lim_{m\rightarrow \infty}l^{ct}_{(m)}= 1,  \lim_{m\rightarrow \infty}l^{tc}_{(m)}=l^{tt} $, then &#10;    $$&#10;    \limsup_{m\rightarrow \infty} \frac{\text{Bias}_{U(m)}^{\mathrm{LR}}(c|\alpha_U)}{\text{Bias}^\mathrm{Naive}_{U(m)}(c|\alpha_U)} &lt; 1/2, \liminf_{m\rightarrow \infty} \frac{\text{Bias}_{U(m)}^{\mathrm{LR}}(c|\alpha_U)}{\text{Bias}^\mathrm{Naive}_{U(m)}(c|\alpha_U)} &gt; 0&#10;    $$&#10;    $$&#10;    \limsup_{m\rightarrow \infty} \frac{\text{Bias}_{U(m)}^{\mathrm{LR}}(t|\alpha_U)}{\text{Bias}^\mathrm{Naive}_{U(m)}(t|\alpha_U)} &lt; 1/2, \liminf_{m\rightarrow \infty} \frac{\text{Bias}_{U(m)}^{\mathrm{LR}}(t|\alpha_U)}{\text{Bias}_{U(m)}^\mathrm{Naive}(t|\alpha_U)} &gt; 0&#10;    $$&#10;\end{theorem}&#10;&#10;&#10;\end{document}"/>
  <p:tag name="IGUANATEXSIZE" val="32"/>
  <p:tag name="IGUANATEXCURSOR" val="331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85.302"/>
  <p:tag name="ORIGINALWIDTH" val="4807.649"/>
  <p:tag name="LATEXADDIN" val="\documentclass{article}&#10;\usepackage{amsmath}&#10;\usepackage{amssymb}&#10;\usepackage{amsfonts}&#10;\usepackage{amsthm}&#10;\pagestyle{empty}&#10;\usepackage{graphics}&#10;\usepackage{graphicx}&#10;\usepackage{times}&#10;\usepackage{tikz}&#10;\usepackage{booktabs}&#10;\newtheorem{theorem}{Theorem}&#10;\newtheorem{corollary}{Corollary}&#10;\newtheorem{case}{Case}&#10;\usepackage[a4paper, total={5.0in, 8in}]{geometry}&#10;\newtheorem{lemma}{Lemma}&#10;\newtheorem{proposition}{Proposition}&#10;\newtheorem{assumption}{Assumption}&#10;\theoremstyle{definition}&#10;\newtheorem{definition}{Definition}&#10;\newtheorem{example}{Example}&#10;\newtheorem{remark}{Remark}&#10;\newcommand*{\Scale}&#10;[2][4]{\scalebox{#1}{\ensuremath{#2}}}&#10;\usetikzlibrary{chains,shapes,decorations,arrows,calc,arrows.meta,fit,positioning}&#10;\tikzset{three sided/.style={&#10;        draw=none,&#10;        append after command={&#10;            [shorten &lt;= -0.5\pgflinewidth]&#10;            ([shift={(-0.5\pgflinewidth,-0.5\pgflinewidth)}]\tikzlastnode.north east)&#10;        edge([shift={( 0.5\pgflinewidth,-0.5\pgflinewidth)}]\tikzlastnode.north west)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2/.style={&#10;        draw=none,&#10;        append after command={&#10;            [shorten &lt;= -0.5\pgflinewidth]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3/.style={&#10;        draw=none,&#10;        append after command={&#10;            [shorten &lt;= -0.5\pgflinewidth]&#10;  ([shift={(-0.5\pgflinewidth,-0.5\pgflinewidth)}]\tikzlastnode.north east)&#10;        edge([shift={( 0.5\pgflinewidth,-0.5\pgflinewidth)}]\tikzlastnode.north west) 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&#10;        }&#10;    }&#10;}&#10;\begin{document}&#10;\addtocounter{theorem}{1}&#10;&#10;&#10;\begin{theorem}\label{thm:p}&#10;    Under homogeneous and multiplicative treatment effect and a sequence of system $\{P_{(n)} = P/n\}^{\infty}_{n=1}$. Let $GC = \lim_{n\rightarrow\infty}\frac{1}{n}R^{GC}_{(n)}, GT = \lim_{n\rightarrow\infty}\frac{1}{n}R^{GT}_{(n)}$. The estimators for average session length of global control regime:&#10;    $$&#10;    \lim_{n\rightarrow\infty}\frac{1}{n}\text{Bias}^\mathrm{Naive}_{U(n)}(c|\alpha_U) = \left( \frac{s(1-l^{ct})}{s l^{ct}+1}\right) GC,&#10;   \lim_{n\rightarrow\infty} \frac{1}{n}\text{Bias}_{U(n)}^{\mathrm{LR}}(c|\alpha_U) = -\left( \frac{s(1-l^{ct})}{s l^{ct}+1}\right)^2  GC.&#10;    $$&#10;    The estimators for average session length of global treatment regime:&#10;    $$&#10;    \lim_{n\rightarrow\infty}\frac{1}{n}\text{Bias}^\mathrm{Naive}_{U(n)}(t|\alpha_U)= \left( \frac{l^{tt}-l^{tc}}{sl^{tt}+l^{tc}}\right) GT,&#10;   \lim_{n\rightarrow\infty} \frac{1}{n}\text{Bias}_{U(n)}^{\mathrm{LR}}(t|\alpha_U)= -\left( \frac{l^{tt}-l^{tc}}{s l^{tt}+l^{tc}}\right)^2 GT.&#10;    $$&#10;\end{theorem}&#10;&#10;\end{document}"/>
  <p:tag name="IGUANATEXSIZE" val="24"/>
  <p:tag name="IGUANATEXCURSOR" val="321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671.916"/>
  <p:tag name="LATEXADDIN" val="\documentclass{article}&#10;\usepackage{amsmath}&#10;\usepackage{amssymb}&#10;\usepackage{amsfonts}&#10;\usepackage{amsthm}&#10;\pagestyle{empty}&#10;\usepackage{graphics}&#10;\usepackage{graphicx}&#10;\usepackage{times}&#10;\usepackage{tikz}&#10;\usepackage{booktabs}&#10;\newtheorem{theorem}{Theorem}&#10;\newtheorem{corollary}{Corollary}&#10;\newtheorem{case}{Case}&#10;\usepackage[a4paper, total={4in, 8in}]{geometry}&#10;\newtheorem{lemma}{Lemma}&#10;\newtheorem{proposition}{Proposition}&#10;\newtheorem{assumption}{Assumption}&#10;\theoremstyle{definition}&#10;\newtheorem{definition}{Definition}&#10;\newtheorem{example}{Example}&#10;\newtheorem{remark}{Remark}&#10;\newcommand*{\Scale}&#10;[2][4]{\scalebox{#1}{\ensuremath{#2}}}&#10;\usetikzlibrary{chains,shapes,decorations,arrows,calc,arrows.meta,fit,positioning}&#10;\tikzset{three sided/.style={&#10;        draw=none,&#10;        append after command={&#10;            [shorten &lt;= -0.5\pgflinewidth]&#10;            ([shift={(-0.5\pgflinewidth,-0.5\pgflinewidth)}]\tikzlastnode.north east)&#10;        edge([shift={( 0.5\pgflinewidth,-0.5\pgflinewidth)}]\tikzlastnode.north west)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2/.style={&#10;        draw=none,&#10;        append after command={&#10;            [shorten &lt;= -0.5\pgflinewidth]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3/.style={&#10;        draw=none,&#10;        append after command={&#10;            [shorten &lt;= -0.5\pgflinewidth]&#10;  ([shift={(-0.5\pgflinewidth,-0.5\pgflinewidth)}]\tikzlastnode.north east)&#10;        edge([shift={( 0.5\pgflinewidth,-0.5\pgflinewidth)}]\tikzlastnode.north west) 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&#10;        }&#10;    }&#10;}&#10;\begin{document}&#10;$w(\gamma,\gamma')\equiv1.$&#10;&#10;&#10;&#10;\end{document}"/>
  <p:tag name="IGUANATEXSIZE" val="32"/>
  <p:tag name="IGUANATEXCURSOR" val="281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2.2385"/>
  <p:tag name="ORIGINALWIDTH" val="493.4384"/>
  <p:tag name="LATEXADDIN" val="\documentclass{article}&#10;\usepackage{amsmath}&#10;\usepackage{amssymb}&#10;\usepackage{amsfonts}&#10;\usepackage{amsthm}&#10;\pagestyle{empty}&#10;\usepackage{graphics}&#10;\usepackage{graphicx}&#10;\usepackage{times}&#10;\usepackage{tikz}&#10;\usepackage{booktabs}&#10;\newtheorem{theorem}{Theorem}&#10;\newtheorem{corollary}{Corollary}&#10;\newtheorem{case}{Case}&#10;\usepackage[a4paper, total={4in, 8in}]{geometry}&#10;\newtheorem{lemma}{Lemma}&#10;\newtheorem{proposition}{Proposition}&#10;\newtheorem{assumption}{Assumption}&#10;\theoremstyle{definition}&#10;\newtheorem{definition}{Definition}&#10;\newtheorem{example}{Example}&#10;\newtheorem{remark}{Remark}&#10;\newcommand*{\Scale}&#10;[2][4]{\scalebox{#1}{\ensuremath{#2}}}&#10;\usetikzlibrary{chains,shapes,decorations,arrows,calc,arrows.meta,fit,positioning}&#10;\tikzset{three sided/.style={&#10;        draw=none,&#10;        append after command={&#10;            [shorten &lt;= -0.5\pgflinewidth]&#10;            ([shift={(-0.5\pgflinewidth,-0.5\pgflinewidth)}]\tikzlastnode.north east)&#10;        edge([shift={( 0.5\pgflinewidth,-0.5\pgflinewidth)}]\tikzlastnode.north west)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2/.style={&#10;        draw=none,&#10;        append after command={&#10;            [shorten &lt;= -0.5\pgflinewidth]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3/.style={&#10;        draw=none,&#10;        append after command={&#10;            [shorten &lt;= -0.5\pgflinewidth]&#10;  ([shift={(-0.5\pgflinewidth,-0.5\pgflinewidth)}]\tikzlastnode.north east)&#10;        edge([shift={( 0.5\pgflinewidth,-0.5\pgflinewidth)}]\tikzlastnode.north west) 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&#10;        }&#10;    }&#10;}&#10;\begin{document}&#10;&#10;&#10;$\Lambda=2000$&#10;&#10;\end{document}"/>
  <p:tag name="IGUANATEXSIZE" val="32"/>
  <p:tag name="IGUANATEXCURSOR" val="279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41.8823"/>
  <p:tag name="ORIGINALWIDTH" val="3655.043"/>
  <p:tag name="LATEXADDIN" val="\documentclass{article}&#10;\usepackage{amsmath}&#10;\usepackage{amssymb}&#10;\usepackage{amsfonts}&#10;\usepackage{amsthm}&#10;\pagestyle{empty}&#10;\usepackage{graphics}&#10;\usepackage{graphicx}&#10;\usepackage{times}&#10;\usepackage{tikz}&#10;\usepackage{booktabs}&#10;\newtheorem{theorem}{Theorem}&#10;\newtheorem{corollary}{Corollary}&#10;\newtheorem{case}{Case}&#10;\usepackage[a4paper, total={4in, 8in}]{geometry}&#10;\newtheorem{lemma}{Lemma}&#10;\newtheorem{proposition}{Proposition}&#10;\newtheorem{assumption}{Assumption}&#10;\theoremstyle{definition}&#10;\newtheorem{definition}{Definition}&#10;\newtheorem{example}{Example}&#10;\newtheorem{remark}{Remark}&#10;\newcommand*{\Scale}&#10;[2][4]{\scalebox{#1}{\ensuremath{#2}}}&#10;\usetikzlibrary{chains,shapes,decorations,arrows,calc,arrows.meta,fit,positioning}&#10;\tikzset{three sided/.style={&#10;        draw=none,&#10;        append after command={&#10;            [shorten &lt;= -0.5\pgflinewidth]&#10;            ([shift={(-0.5\pgflinewidth,-0.5\pgflinewidth)}]\tikzlastnode.north east)&#10;        edge([shift={( 0.5\pgflinewidth,-0.5\pgflinewidth)}]\tikzlastnode.north west)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2/.style={&#10;        draw=none,&#10;        append after command={&#10;            [shorten &lt;= -0.5\pgflinewidth]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3/.style={&#10;        draw=none,&#10;        append after command={&#10;            [shorten &lt;= -0.5\pgflinewidth]&#10;  ([shift={(-0.5\pgflinewidth,-0.5\pgflinewidth)}]\tikzlastnode.north east)&#10;        edge([shift={( 0.5\pgflinewidth,-0.5\pgflinewidth)}]\tikzlastnode.north west) 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&#10;        }&#10;    }&#10;}&#10;\begin{document}&#10;&#10;$$P^{cc} = \left(\begin{matrix}&#10;    0.5 &amp; 0.7 &amp; 0.8\\&#10;    0.4 &amp; 0.5 &amp; 0.6\\&#10;    0.3 &amp; 0.4 &amp; 0.5&#10;\end{matrix}\right),$$ which means the average session length in global control regime is $R^{GC} = 1.9413$. Set $l^{ct}=1.2,l^{tc}=0.5,l^{tt}=0.6$, so that $R^{GT}=3.2355$ and $GTE = 1.2942$&#10;&#10;&#10;\end{document}"/>
  <p:tag name="IGUANATEXSIZE" val="32"/>
  <p:tag name="IGUANATEXCURSOR" val="278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96.1379"/>
  <p:tag name="ORIGINALWIDTH" val="2389.951"/>
  <p:tag name="LATEXADDIN" val="\documentclass{article}&#10;\usepackage{amsmath}&#10;\usepackage{amssymb}&#10;\usepackage{amsfonts}&#10;\usepackage{amsthm}&#10;\pagestyle{empty}&#10;\usepackage{graphics}&#10;\usepackage{graphicx}&#10;\usepackage{times}&#10;\usepackage{tikz}&#10;\usepackage{booktabs}&#10;\newtheorem{theorem}{Theorem}&#10;\newtheorem{corollary}{Corollary}&#10;\newtheorem{case}{Case}&#10;\usepackage[a4paper, total={4in, 8in}]{geometry}&#10;\newtheorem{lemma}{Lemma}&#10;\newtheorem{proposition}{Proposition}&#10;\newtheorem{assumption}{Assumption}&#10;\theoremstyle{definition}&#10;\newtheorem{definition}{Definition}&#10;\newtheorem{example}{Example}&#10;\newtheorem{remark}{Remark}&#10;\newcommand*{\Scale}&#10;[2][4]{\scalebox{#1}{\ensuremath{#2}}}&#10;\usetikzlibrary{chains,shapes,decorations,arrows,calc,arrows.meta,fit,positioning}&#10;\tikzset{three sided/.style={&#10;        draw=none,&#10;        append after command={&#10;            [shorten &lt;= -0.5\pgflinewidth]&#10;            ([shift={(-0.5\pgflinewidth,-0.5\pgflinewidth)}]\tikzlastnode.north east)&#10;        edge([shift={( 0.5\pgflinewidth,-0.5\pgflinewidth)}]\tikzlastnode.north west)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2/.style={&#10;        draw=none,&#10;        append after command={&#10;            [shorten &lt;= -0.5\pgflinewidth]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3/.style={&#10;        draw=none,&#10;        append after command={&#10;            [shorten &lt;= -0.5\pgflinewidth]&#10;  ([shift={(-0.5\pgflinewidth,-0.5\pgflinewidth)}]\tikzlastnode.north east)&#10;        edge([shift={( 0.5\pgflinewidth,-0.5\pgflinewidth)}]\tikzlastnode.north west) 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&#10;        }&#10;    }&#10;}&#10;\begin{document}&#10;&#10;&#10;$$&#10;P = \left(\begin{matrix}&#10;    0.5 &amp; 0.7 &amp; 0.8 &amp; 0.6 &amp; 0.84&amp; 0.85\\&#10;    0.4 &amp; 0.5 &amp; 0.6 &amp; 0.48&amp; 0.6 &amp; 0.65\\&#10;    0.3 &amp; 0.4 &amp; 0.5 &amp; 0.36&amp; 0.48&amp;0.5\\&#10;    0.25&amp; 0.35&amp; 0.5 &amp; 0.3 &amp; 0.42&amp;0.48\\&#10;    0.2 &amp; 0.25&amp; 0.4 &amp; 0.24&amp; 0.3 &amp;0.36\\&#10;    0.5 &amp; 0.6 &amp; 0.64&amp; 0.48&amp; 0.66&amp;0.72&#10;\end{matrix}\right)&#10;$$&#10;&#10;\end{document}"/>
  <p:tag name="IGUANATEXSIZE" val="32"/>
  <p:tag name="IGUANATEXCURSOR" val="307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37.345"/>
  <p:tag name="ORIGINALWIDTH" val="3595.8"/>
  <p:tag name="LATEXADDIN" val="\documentclass{article}&#10;\usepackage{amsmath}&#10;\usepackage{amssymb}&#10;\usepackage{amsfonts}&#10;\usepackage{amsthm}&#10;\pagestyle{empty}&#10;\usepackage{graphics}&#10;\usepackage{graphicx}&#10;\usepackage{times}&#10;\usepackage{tikz}&#10;\usepackage{booktabs}&#10;\newtheorem{theorem}{Theorem}&#10;\newtheorem{corollary}{Corollary}&#10;\newtheorem{case}{Case}&#10;\usepackage[a4paper, total={4in, 8in}]{geometry}&#10;\newtheorem{lemma}{Lemma}&#10;\newtheorem{proposition}{Proposition}&#10;\newtheorem{assumption}{Assumption}&#10;\theoremstyle{definition}&#10;\newtheorem{definition}{Definition}&#10;\newtheorem{example}{Example}&#10;\newtheorem{remark}{Remark}&#10;\newcommand*{\Scale}&#10;[2][4]{\scalebox{#1}{\ensuremath{#2}}}&#10;\usetikzlibrary{chains,shapes,decorations,arrows,calc,arrows.meta,fit,positioning}&#10;\tikzset{three sided/.style={&#10;        draw=none,&#10;        append after command={&#10;            [shorten &lt;= -0.5\pgflinewidth]&#10;            ([shift={(-0.5\pgflinewidth,-0.5\pgflinewidth)}]\tikzlastnode.north east)&#10;        edge([shift={( 0.5\pgflinewidth,-0.5\pgflinewidth)}]\tikzlastnode.north west)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2/.style={&#10;        draw=none,&#10;        append after command={&#10;            [shorten &lt;= -0.5\pgflinewidth]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3/.style={&#10;        draw=none,&#10;        append after command={&#10;            [shorten &lt;= -0.5\pgflinewidth]&#10;  ([shift={(-0.5\pgflinewidth,-0.5\pgflinewidth)}]\tikzlastnode.north east)&#10;        edge([shift={( 0.5\pgflinewidth,-0.5\pgflinewidth)}]\tikzlastnode.north west) 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&#10;        }&#10;    }&#10;}&#10;\begin{document}&#10;&#10;&#10;Suppose there are $Y$ users in the sample, each user's session length is $N_i, i =1,2,...,Y$. We consider the following DQ-estimator&#10;$$&#10;\widehat{GTE}_M^{DQ} = \frac{1}{Y}\sum_{i=1}^{Y}\sum_{j=1}^{N_i}\left(\hat{Q}_{ij}\frac{I\{Z_{ij}=1\}}{\alpha_M}-\hat{Q}_{ij}\frac{I\{Z_{ij}=0\}}{1-\alpha_M}\right),&#10;$$ where $N_{ij}$ is the treatment assignment of that match with $P(Z_{ij}=1)=\alpha_M$, and $\hat{Q}_{ij} = N_i-j+1$ is the Monte Carlo estimator of the Q-function.&#10;&#10;&#10;\end{document}"/>
  <p:tag name="IGUANATEXSIZE" val="32"/>
  <p:tag name="IGUANATEXCURSOR" val="315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1.2336"/>
  <p:tag name="ORIGINALWIDTH" val="1085.114"/>
  <p:tag name="LATEXADDIN" val="\documentclass{article}&#10;\usepackage{amsmath}&#10;\usepackage{amssymb}&#10;\usepackage{amsfonts}&#10;\usepackage{amsthm}&#10;\pagestyle{empty}&#10;\usepackage{graphics}&#10;\usepackage{graphicx}&#10;\usepackage{times}&#10;\usepackage{tikz}&#10;\usepackage{booktabs}&#10;\newtheorem{theorem}{Theorem}&#10;\newtheorem{corollary}{Corollary}&#10;\newtheorem{case}{Case}&#10;\newtheorem{lemma}{Lemma}&#10;\newtheorem{proposition}{Proposition}&#10;\newtheorem{assumption}{Assumption}&#10;\theoremstyle{definition}&#10;\newtheorem{definition}{Definition}&#10;\newtheorem{example}{Example}&#10;\newtheorem{remark}{Remark}&#10;\newcommand*{\Scale}&#10;[2][4]{\scalebox{#1}{\ensuremath{#2}}}&#10;\usetikzlibrary{chains,shapes,decorations,arrows,calc,arrows.meta,fit,positioning}&#10;\tikzset{three sided/.style={&#10;        draw=none,&#10;        append after command={&#10;            [shorten &lt;= -0.5\pgflinewidth]&#10;            ([shift={(-0.5\pgflinewidth,-0.5\pgflinewidth)}]\tikzlastnode.north east)&#10;        edge([shift={( 0.5\pgflinewidth,-0.5\pgflinewidth)}]\tikzlastnode.north west)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2/.style={&#10;        draw=none,&#10;        append after command={&#10;            [shorten &lt;= -0.5\pgflinewidth]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3/.style={&#10;        draw=none,&#10;        append after command={&#10;            [shorten &lt;= -0.5\pgflinewidth]&#10;  ([shift={(-0.5\pgflinewidth,-0.5\pgflinewidth)}]\tikzlastnode.north east)&#10;        edge([shift={( 0.5\pgflinewidth,-0.5\pgflinewidth)}]\tikzlastnode.north west) 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&#10;        }&#10;    }&#10;}&#10;\begin{document}&#10;$P = (p(\gamma,\gamma^{\prime}))_{\gamma,\gamma^{\prime} \in \Gamma}.$ &#10;&#10;&#10;&#10;\end{document}"/>
  <p:tag name="IGUANATEXSIZE" val="32"/>
  <p:tag name="IGUANATEXCURSOR" val="2804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1294.338"/>
  <p:tag name="LATEXADDIN" val="\documentclass{article}&#10;\usepackage{amsmath}&#10;\usepackage{amssymb}&#10;\usepackage{amsfonts}&#10;\usepackage{amsthm}&#10;\pagestyle{empty}&#10;\usepackage{graphics}&#10;\usepackage{graphicx}&#10;\usepackage{times}&#10;\usepackage{tikz}&#10;\usepackage{booktabs}&#10;\newtheorem{theorem}{Theorem}&#10;\newtheorem{corollary}{Corollary}&#10;\newtheorem{case}{Case}&#10;\usepackage[a4paper, total={4in, 8in}]{geometry}&#10;\newtheorem{lemma}{Lemma}&#10;\newtheorem{proposition}{Proposition}&#10;\newtheorem{assumption}{Assumption}&#10;\theoremstyle{definition}&#10;\newtheorem{definition}{Definition}&#10;\newtheorem{example}{Example}&#10;\newtheorem{remark}{Remark}&#10;\newcommand*{\Scale}&#10;[2][4]{\scalebox{#1}{\ensuremath{#2}}}&#10;\usetikzlibrary{chains,shapes,decorations,arrows,calc,arrows.meta,fit,positioning}&#10;\tikzset{three sided/.style={&#10;        draw=none,&#10;        append after command={&#10;            [shorten &lt;= -0.5\pgflinewidth]&#10;            ([shift={(-0.5\pgflinewidth,-0.5\pgflinewidth)}]\tikzlastnode.north east)&#10;        edge([shift={( 0.5\pgflinewidth,-0.5\pgflinewidth)}]\tikzlastnode.north west)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2/.style={&#10;        draw=none,&#10;        append after command={&#10;            [shorten &lt;= -0.5\pgflinewidth]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3/.style={&#10;        draw=none,&#10;        append after command={&#10;            [shorten &lt;= -0.5\pgflinewidth]&#10;  ([shift={(-0.5\pgflinewidth,-0.5\pgflinewidth)}]\tikzlastnode.north east)&#10;        edge([shift={( 0.5\pgflinewidth,-0.5\pgflinewidth)}]\tikzlastnode.north west) 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&#10;        }&#10;    }&#10;}&#10;\begin{document}&#10;$w(\gamma,\gamma')=w(\gamma',\gamma)\leq 1:$&#10;&#10;&#10;&#10;\end{document}"/>
  <p:tag name="IGUANATEXSIZE" val="32"/>
  <p:tag name="IGUANATEXCURSOR" val="282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705.287"/>
  <p:tag name="ORIGINALWIDTH" val="3976.753"/>
  <p:tag name="LATEXADDIN" val="\documentclass{article}&#10;\usepackage{amsmath}&#10;\usepackage{amssymb}&#10;\usepackage{amsfonts}&#10;\usepackage{amsthm}&#10;\pagestyle{empty}&#10;\usepackage[a4paper, total={4.4in, 8in}]{geometry}&#10;\usepackage{graphics}&#10;\usepackage{graphicx}&#10;\usepackage{times}&#10;\usepackage{tikz}&#10;\usepackage{booktabs}&#10;\newtheorem{theorem}{Theorem}&#10;\newtheorem{corollary}{Corollary}&#10;\newtheorem{case}{Case}&#10;\newtheorem{lemma}{Lemma}&#10;\newtheorem{proposition}{Proposition}&#10;\newtheorem{assumption}{Assumption}&#10;\theoremstyle{definition}&#10;\newtheorem{definition}{Definition}&#10;\newtheorem{example}{Example}&#10;\newtheorem{remark}{Remark}&#10;\newcommand*{\Scale}&#10;[2][4]{\scalebox{#1}{\ensuremath{#2}}}&#10;\usetikzlibrary{chains,shapes,decorations,arrows,calc,arrows.meta,fit,positioning}&#10;\tikzset{three sided/.style={&#10;        draw=none,&#10;        append after command={&#10;            [shorten &lt;= -0.5\pgflinewidth]&#10;            ([shift={(-0.5\pgflinewidth,-0.5\pgflinewidth)}]\tikzlastnode.north east)&#10;        edge([shift={( 0.5\pgflinewidth,-0.5\pgflinewidth)}]\tikzlastnode.north west)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2/.style={&#10;        draw=none,&#10;        append after command={&#10;            [shorten &lt;= -0.5\pgflinewidth]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3/.style={&#10;        draw=none,&#10;        append after command={&#10;            [shorten &lt;= -0.5\pgflinewidth]&#10;  ([shift={(-0.5\pgflinewidth,-0.5\pgflinewidth)}]\tikzlastnode.north east)&#10;        edge([shift={( 0.5\pgflinewidth,-0.5\pgflinewidth)}]\tikzlastnode.north west) 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&#10;        }&#10;    }&#10;}&#10;\begin{document}&#10;&#10;\begin{proposition}As the total arrival rates $\Lambda = \sum_{\gamma \in \Gamma}\lambda(\gamma)$ converging to infinity, and suppose $\lambda(\gamma)/\Lambda\rightarrow \lambda_0(\gamma)$. We have the mean field limits for the number of active users at time $t$ &#10;\vskip -0.1in&#10;$$ \lim_{\Lambda\rightarrow\infty}\frac{X^{(\Lambda)}_t(\gamma)}{\Lambda}=r_t(\gamma) \text{ for } t=0,1,2,\ldots \text { and } \gamma \in \Gamma. $$&#10;Furthermore, the steady state  $\boldsymbol{r}^{*}$   solves the following  equations:&#10;\begin{equation*}&#10;\frac{r^*(\gamma)}{\lambda_0(\gamma)} = \frac{\sum_{\gamma^{\prime} \in \Gamma}r^*(\gamma^{\prime})}{\sum_{\gamma'\in\Gamma}h(\gamma,\gamma^{\prime}|P)r^*(\gamma^{\prime})},\ \forall \gamma \in \Gamma.&#10;\end{equation*}&#10;where $h(\gamma,\gamma^{\prime}|P) := p(\gamma,\gamma^{\prime})w(\gamma,\gamma^{\prime})+p(\gamma,\gamma)(1-w(\gamma,\gamma^{\prime}))$.&#10;\end{proposition}&#10;&#10;\end{document}"/>
  <p:tag name="IGUANATEXSIZE" val="28"/>
  <p:tag name="IGUANATEXCURSOR" val="3245"/>
  <p:tag name="TRANSPARENCY" val="True"/>
  <p:tag name="LATEXENGINEID" val="0"/>
  <p:tag name="TEMPFOLDER" val=".\"/>
  <p:tag name="LATEXFORMHEIGHT" val="318"/>
  <p:tag name="LATEXFORMWIDTH" val="384"/>
  <p:tag name="LATEXFORMWRAP" val="True"/>
  <p:tag name="BITMAPVECTOR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7.9828"/>
  <p:tag name="ORIGINALWIDTH" val="583.4271"/>
  <p:tag name="LATEXADDIN" val="\documentclass{article}&#10;\usepackage{amsmath}&#10;\usepackage{amssymb}&#10;\usepackage{amsfonts}&#10;\usepackage{amsthm}&#10;\pagestyle{empty}&#10;\usepackage{graphics}&#10;\usepackage{graphicx}&#10;\usepackage{times}&#10;\usepackage{tikz}&#10;\usepackage{booktabs}&#10;\newtheorem{theorem}{Theorem}&#10;\newtheorem{corollary}{Corollary}&#10;\newtheorem{case}{Case}&#10;\usepackage[a4paper, total={4in, 8in}]{geometry}&#10;\newtheorem{lemma}{Lemma}&#10;\newtheorem{proposition}{Proposition}&#10;\newtheorem{assumption}{Assumption}&#10;\theoremstyle{definition}&#10;\newtheorem{definition}{Definition}&#10;\newtheorem{example}{Example}&#10;\newtheorem{remark}{Remark}&#10;\newcommand*{\Scale}&#10;[2][4]{\scalebox{#1}{\ensuremath{#2}}}&#10;\usetikzlibrary{chains,shapes,decorations,arrows,calc,arrows.meta,fit,positioning}&#10;\tikzset{three sided/.style={&#10;        draw=none,&#10;        append after command={&#10;            [shorten &lt;= -0.5\pgflinewidth]&#10;            ([shift={(-0.5\pgflinewidth,-0.5\pgflinewidth)}]\tikzlastnode.north east)&#10;        edge([shift={( 0.5\pgflinewidth,-0.5\pgflinewidth)}]\tikzlastnode.north west)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2/.style={&#10;        draw=none,&#10;        append after command={&#10;            [shorten &lt;= -0.5\pgflinewidth]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 ([shift={( -0.5\pgflinewidth,-0.5\pgflinewidth)}]\tikzlastnode.south west)&#10;        edge([shift={(0.5\pgflinewidth,-0.5\pgflinewidth)}]\tikzlastnode.south east)&#10;        }&#10;    }&#10;}&#10;\tikzset{three sided3/.style={&#10;        draw=none,&#10;        append after command={&#10;            [shorten &lt;= -0.5\pgflinewidth]&#10;  ([shift={(-0.5\pgflinewidth,-0.5\pgflinewidth)}]\tikzlastnode.north east)&#10;        edge([shift={( 0.5\pgflinewidth,-0.5\pgflinewidth)}]\tikzlastnode.north west) &#10;          ([shift={( -0.5\pgflinewidth,-0.5\pgflinewidth)}]\tikzlastnode.north west)&#10;        edge([shift={( -0.5\pgflinewidth,-.95\pgflinewidth)}]\tikzlastnode.south west)  &#10;        &#10;              ([shift={( 0.5\pgflinewidth,-0.5\pgflinewidth)}]\tikzlastnode.north east)&#10;        edge([shift={( 0.5\pgflinewidth,-.95\pgflinewidth)}]\tikzlastnode.south east)  &#10;        &#10;           &#10;        }&#10;    }&#10;}&#10;\begin{document}&#10;&#10;$p^{CC}(\gamma,\gamma^{\prime});$&#10;&#10;&#10;\end{document}"/>
  <p:tag name="IGUANATEXSIZE" val="28"/>
  <p:tag name="IGUANATEXCURSOR" val="279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heme/theme1.xml><?xml version="1.0" encoding="utf-8"?>
<a:theme xmlns:a="http://schemas.openxmlformats.org/drawingml/2006/main" name="UChicago">
  <a:themeElements>
    <a:clrScheme name="Custom 3">
      <a:dk1>
        <a:srgbClr val="000000"/>
      </a:dk1>
      <a:lt1>
        <a:srgbClr val="FFFFFF"/>
      </a:lt1>
      <a:dk2>
        <a:srgbClr val="737373"/>
      </a:dk2>
      <a:lt2>
        <a:srgbClr val="D9D9D9"/>
      </a:lt2>
      <a:accent1>
        <a:srgbClr val="800000"/>
      </a:accent1>
      <a:accent2>
        <a:srgbClr val="D9D9D9"/>
      </a:accent2>
      <a:accent3>
        <a:srgbClr val="A6A6A6"/>
      </a:accent3>
      <a:accent4>
        <a:srgbClr val="EAAA00"/>
      </a:accent4>
      <a:accent5>
        <a:srgbClr val="B36955"/>
      </a:accent5>
      <a:accent6>
        <a:srgbClr val="002A3A"/>
      </a:accent6>
      <a:hlink>
        <a:srgbClr val="800000"/>
      </a:hlink>
      <a:folHlink>
        <a:srgbClr val="73737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Chicago" id="{CFAA2610-EF68-2342-A71B-BDE9C170BA18}" vid="{B0365B56-F18B-384A-96E5-38458130AA7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4575</TotalTime>
  <Words>1498</Words>
  <Application>Microsoft Office PowerPoint</Application>
  <PresentationFormat>Widescreen</PresentationFormat>
  <Paragraphs>269</Paragraphs>
  <Slides>48</Slides>
  <Notes>5</Notes>
  <HiddenSlides>9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5" baseType="lpstr">
      <vt:lpstr>Arial</vt:lpstr>
      <vt:lpstr>Calibri</vt:lpstr>
      <vt:lpstr>Cambria Math</vt:lpstr>
      <vt:lpstr>Helvetica</vt:lpstr>
      <vt:lpstr>Roboto</vt:lpstr>
      <vt:lpstr>Times New Roman</vt:lpstr>
      <vt:lpstr>UChicago</vt:lpstr>
      <vt:lpstr>Experimental Design for One-Sided Matching Platforms </vt:lpstr>
      <vt:lpstr>A/B Tests</vt:lpstr>
      <vt:lpstr>Two-sided matching marketplaces</vt:lpstr>
      <vt:lpstr>Two-sided matching marketplaces: user randomization</vt:lpstr>
      <vt:lpstr>One-sided matching marketplaces</vt:lpstr>
      <vt:lpstr>One-sided matching marketplaces: user randomization</vt:lpstr>
      <vt:lpstr>Example 1: Player versus player (PVP) game</vt:lpstr>
      <vt:lpstr>Example 2: anonymous chat platform</vt:lpstr>
      <vt:lpstr>Research questions</vt:lpstr>
      <vt:lpstr>User-level randomization</vt:lpstr>
      <vt:lpstr>Match-level randomization</vt:lpstr>
      <vt:lpstr>Split the world</vt:lpstr>
      <vt:lpstr>Roadmap</vt:lpstr>
      <vt:lpstr>Interference</vt:lpstr>
      <vt:lpstr>Literature review</vt:lpstr>
      <vt:lpstr>Model: platform dynamics</vt:lpstr>
      <vt:lpstr>Model: details</vt:lpstr>
      <vt:lpstr>Model: discussions</vt:lpstr>
      <vt:lpstr>Mean field system</vt:lpstr>
      <vt:lpstr>Global treatment effect</vt:lpstr>
      <vt:lpstr>User-level randomization (UR)</vt:lpstr>
      <vt:lpstr>Match-level randomization (MR)</vt:lpstr>
      <vt:lpstr>Assumption </vt:lpstr>
      <vt:lpstr>The direction of biases: UR</vt:lpstr>
      <vt:lpstr>The direction of biases: UR with wrong sign</vt:lpstr>
      <vt:lpstr>The direction of biases: MR</vt:lpstr>
      <vt:lpstr>Non-Markov?</vt:lpstr>
      <vt:lpstr>Non-Markov?</vt:lpstr>
      <vt:lpstr>Non-Markov?</vt:lpstr>
      <vt:lpstr>Robust and low bias?</vt:lpstr>
      <vt:lpstr>An initial thought</vt:lpstr>
      <vt:lpstr>Our approach: UR with a linear regression estimator</vt:lpstr>
      <vt:lpstr>Our approach: UR with a linear regression estimator</vt:lpstr>
      <vt:lpstr>The linear regression estimator: reasoning</vt:lpstr>
      <vt:lpstr>Bias analysis (informal)</vt:lpstr>
      <vt:lpstr>Bias analysis 1: small interference regime</vt:lpstr>
      <vt:lpstr>Bias analysis 2: small exit probability regime</vt:lpstr>
      <vt:lpstr>Comparison with literature</vt:lpstr>
      <vt:lpstr>Simulation results</vt:lpstr>
      <vt:lpstr>Setup</vt:lpstr>
      <vt:lpstr>Homogeneous treatment effects and Markovian system</vt:lpstr>
      <vt:lpstr>Heterogeneous treatment effects and Markovian system</vt:lpstr>
      <vt:lpstr>Non-Markovian system and Homogeneous treatment effect</vt:lpstr>
      <vt:lpstr>Conclusion</vt:lpstr>
      <vt:lpstr>PowerPoint Presentation</vt:lpstr>
      <vt:lpstr>Homogeneous and multiplicative treatment effects</vt:lpstr>
      <vt:lpstr>Heterogeneous treatment effects</vt:lpstr>
      <vt:lpstr>Comparison with Difference-in-Q estimator in MR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Renee Kuklenski</dc:creator>
  <cp:lastModifiedBy>Nian Si</cp:lastModifiedBy>
  <cp:revision>521</cp:revision>
  <dcterms:created xsi:type="dcterms:W3CDTF">2019-01-18T20:37:24Z</dcterms:created>
  <dcterms:modified xsi:type="dcterms:W3CDTF">2024-07-02T14:37:54Z</dcterms:modified>
</cp:coreProperties>
</file>