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0"/>
  </p:notesMasterIdLst>
  <p:handoutMasterIdLst>
    <p:handoutMasterId r:id="rId21"/>
  </p:handoutMasterIdLst>
  <p:sldIdLst>
    <p:sldId id="296" r:id="rId2"/>
    <p:sldId id="375" r:id="rId3"/>
    <p:sldId id="361" r:id="rId4"/>
    <p:sldId id="362" r:id="rId5"/>
    <p:sldId id="363" r:id="rId6"/>
    <p:sldId id="370" r:id="rId7"/>
    <p:sldId id="364" r:id="rId8"/>
    <p:sldId id="366" r:id="rId9"/>
    <p:sldId id="377" r:id="rId10"/>
    <p:sldId id="365" r:id="rId11"/>
    <p:sldId id="368" r:id="rId12"/>
    <p:sldId id="369" r:id="rId13"/>
    <p:sldId id="376" r:id="rId14"/>
    <p:sldId id="367" r:id="rId15"/>
    <p:sldId id="371" r:id="rId16"/>
    <p:sldId id="378" r:id="rId17"/>
    <p:sldId id="356" r:id="rId18"/>
    <p:sldId id="3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7396"/>
    <a:srgbClr val="D6D6CE"/>
    <a:srgbClr val="76767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5" autoAdjust="0"/>
    <p:restoredTop sz="67936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872" y="34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C6497-EDD6-47B0-AECE-10B2029B03D7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CBFE0-B0D5-45A4-8300-4D718565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7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C404-CDA9-4845-B42A-2FC66BD024A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58B3-987A-6A45-B91C-84067A2BE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2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7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6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2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9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963CE4-0B47-E14C-9F34-FE73C1C1A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8434" r="25845" b="9306"/>
          <a:stretch/>
        </p:blipFill>
        <p:spPr>
          <a:xfrm>
            <a:off x="-1" y="0"/>
            <a:ext cx="12192001" cy="6824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3BA62-8BB3-B747-9E3E-15AA957B8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/>
        </p:blipFill>
        <p:spPr>
          <a:xfrm>
            <a:off x="-2703201" y="-2649403"/>
            <a:ext cx="9640714" cy="1247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5BA48-AFE1-5E44-A9C5-06E7B917E32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0D7907-C9D3-3549-909B-0DF4C37BE507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FFB-2DA6-B041-8E46-A9F639194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FD6274-0791-934D-9895-1D69E96EC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4AEBB-E874-8448-8608-9D9CEE764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065AF6-9149-3648-8E45-2ACA8FA07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170052-8987-EA41-9962-ED4E6D421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5ACAA2-15A7-A242-95F3-F25F41B67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473B1-050A-A247-ADA5-767EBF554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3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aro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B395A-ABD1-784B-A94A-7A6283C5448E}"/>
              </a:ext>
            </a:extLst>
          </p:cNvPr>
          <p:cNvSpPr/>
          <p:nvPr/>
        </p:nvSpPr>
        <p:spPr>
          <a:xfrm>
            <a:off x="0" y="3"/>
            <a:ext cx="12192000" cy="68652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Helvetica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53C0E5-BAE9-8B41-90FD-2C57873CFE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8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7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2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0B90FFB-1D8E-AF4C-A20C-D4A3B8A3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7EFA50-3B63-3A4E-837C-38C854BE2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3" y="1811867"/>
            <a:ext cx="3356036" cy="20477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E8FA33-8160-E84B-9F98-0A2BFB2A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3995065"/>
            <a:ext cx="3356035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00556-D0CC-204C-9B94-C8062981F51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417013" y="3995065"/>
            <a:ext cx="3357971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899E92-C4B9-4144-ADBA-EF18DD11682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995828" y="3995065"/>
            <a:ext cx="3357969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631A6A1-A439-A143-ABEA-DDB2D12F181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417015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E8AC718-D08E-D142-ABDD-8F7BAA4AC9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7995827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9469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10E13E9-A40B-8242-87D0-21EA016AAB4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" y="3231643"/>
            <a:ext cx="6065519" cy="3184256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BE66D83-505F-514A-94A7-9B6AE6877B0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126480" y="3231643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11E4A28-1755-3844-AD33-415D78C99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"/>
            <a:ext cx="6065520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57D2046-3B53-4544-9BDB-18F56371C74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26480" y="2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113D8F-5565-DD41-BF67-678D238034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EEC998-5A27-9346-81A2-F9B3545521BA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5D0983-302A-8E44-935E-E9CF14A3B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15891E-6C12-7A4A-9019-596974DFB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8CE5FE-A213-BB49-8ADF-88DBCC642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9B5F19-F9FD-9945-B1B4-5CE6811368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948919-2B39-9F40-BEC5-4401D0782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6DE8-7C84-554C-B3A1-A637C6377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4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31D2FB2-72E8-654B-BDC3-440102A15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59737-1021-E747-89B3-76FB616933A4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2803AD-AA31-3A44-8C9A-BA97BCD30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1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B7554-0594-584B-919D-1DF1A71D1E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2FF98D-B38B-4E4F-A7D3-EFDE30DF1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EA7C03-7F17-CF4E-91C2-9F463E1B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1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3D350-3A11-F04D-9DBD-7AF23535D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2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CC0828-A75B-F849-8641-3DEDF618C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434" r="25845" b="9209"/>
          <a:stretch/>
        </p:blipFill>
        <p:spPr>
          <a:xfrm>
            <a:off x="-1" y="0"/>
            <a:ext cx="12192000" cy="68348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9FA067-2C4D-C14D-A888-A679E57BB2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-15888"/>
            <a:ext cx="5306907" cy="64750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7163BF-3A81-2549-BBA1-DD2297BF2E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AB37B8-08AE-A24D-9A15-E005CE6538B8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B43C-FB49-224C-8652-7BE6DDE9E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5EF9B5-A787-EA4B-86A6-ED5B1988CF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A3AF97-D04F-8F4A-8167-C306A187B0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1B61ED-8963-3247-B88B-7C128694B7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B634E0-223B-8C43-8FCE-13571079D9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1340C4-4637-9544-AD35-26F6763C72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0C56AA3-E32C-0E48-BEC1-1F1FE93D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1" y="6459132"/>
            <a:ext cx="3432387" cy="365125"/>
          </a:xfrm>
        </p:spPr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3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DAAFD-B28B-B347-8A93-5F44BAFD3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94388C-76E0-6545-A3AB-12CBFD8DCF0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22082E-E1DF-634A-A836-3F5F10A93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2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E7D81-13B8-AF4E-B872-344D1FDA5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044032-08FC-B844-88A8-08FDA2514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DAE276-DC3F-7F4D-8C26-D2C187FF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2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5DAE276-DC3F-7F4D-8C26-D2C187FF26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3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6ABD3-B0FF-3B4C-8FD0-7EFA69524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F6E9A7-0B96-9A45-BE03-B02DAC131566}"/>
                </a:ext>
              </a:extLst>
            </p:cNvPr>
            <p:cNvSpPr/>
            <p:nvPr userDrawn="1"/>
          </p:nvSpPr>
          <p:spPr>
            <a:xfrm>
              <a:off x="5303520" y="0"/>
              <a:ext cx="3840480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CBEB3A-B9C1-834D-8C72-39DBB3010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2991CA0-39EA-1545-AEF0-B75C5CE4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1327F5D-F3C8-B04A-BB58-B93516C9B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9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658D9-D054-3F4C-A92D-31C5870254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968A1-5801-1E42-B6BA-F3BB96E0DF8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FE511D-5816-794B-A1B8-B5C1A62FA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49809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A048696-EA6C-704F-9DD8-BBC1BBCE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D550AB-4267-2745-B8A7-471587897BC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A9218E-908A-5D45-ADBF-342BC22CD9DD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6B51FA-8094-1142-B844-02A6D5A91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BCE1E5-92F9-E440-A62D-5E61D450F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DEA80A-CA0F-2D4E-A557-B300352C5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A4C7F4-A86F-4345-824D-93F8B6A11C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2C5A06C-3A86-1544-AE26-F096D3B7EB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AF234B-1982-6E49-A62B-987E45B9F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273C311C-0F83-4F4C-B006-EF4884A4D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4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Light Greyst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CD69E-4FBE-784C-A603-C5046E41FB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07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C294E9-685F-4941-9BB0-F4B17776B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9429243" y="0"/>
            <a:ext cx="3836416" cy="335686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0"/>
            <a:ext cx="10515600" cy="131274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534136"/>
            <a:ext cx="10515600" cy="44294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1" y="6459132"/>
            <a:ext cx="3432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5C833-4073-5D47-B09D-AF15D624975A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niansi@chicagobooth.edu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8" r:id="rId2"/>
    <p:sldLayoutId id="2147483685" r:id="rId3"/>
    <p:sldLayoutId id="2147483709" r:id="rId4"/>
    <p:sldLayoutId id="2147483703" r:id="rId5"/>
    <p:sldLayoutId id="2147483704" r:id="rId6"/>
    <p:sldLayoutId id="2147483686" r:id="rId7"/>
    <p:sldLayoutId id="2147483687" r:id="rId8"/>
    <p:sldLayoutId id="2147483688" r:id="rId9"/>
    <p:sldLayoutId id="2147483705" r:id="rId10"/>
    <p:sldLayoutId id="2147483689" r:id="rId11"/>
    <p:sldLayoutId id="2147483690" r:id="rId12"/>
    <p:sldLayoutId id="2147483691" r:id="rId13"/>
    <p:sldLayoutId id="2147483692" r:id="rId14"/>
    <p:sldLayoutId id="2147483697" r:id="rId15"/>
    <p:sldLayoutId id="2147483700" r:id="rId16"/>
    <p:sldLayoutId id="2147483701" r:id="rId17"/>
    <p:sldLayoutId id="2147483706" r:id="rId18"/>
    <p:sldLayoutId id="2147483710" r:id="rId19"/>
    <p:sldLayoutId id="2147483707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00000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00000"/>
        </a:buClr>
        <a:buFont typeface="Arial" panose="020B0604020202020204" pitchFamily="34" charset="0"/>
        <a:buChar char="•"/>
        <a:defRPr sz="32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8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0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6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4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6.xml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8.xml"/><Relationship Id="rId10" Type="http://schemas.openxmlformats.org/officeDocument/2006/relationships/image" Target="../media/image34.png"/><Relationship Id="rId4" Type="http://schemas.openxmlformats.org/officeDocument/2006/relationships/tags" Target="../tags/tag17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949" y="1188041"/>
            <a:ext cx="11277602" cy="23876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On the Foundation of Distributionally </a:t>
            </a:r>
            <a:r>
              <a:rPr lang="en-US" altLang="zh-CN" dirty="0"/>
              <a:t>Robust</a:t>
            </a:r>
            <a:r>
              <a:rPr lang="en-US" altLang="zh-CN" dirty="0" smtClean="0"/>
              <a:t> Reinforcement Learning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949" y="3680780"/>
            <a:ext cx="7994474" cy="1306855"/>
          </a:xfrm>
        </p:spPr>
        <p:txBody>
          <a:bodyPr>
            <a:noAutofit/>
          </a:bodyPr>
          <a:lstStyle/>
          <a:p>
            <a:r>
              <a:rPr lang="en-US" sz="2400" dirty="0" smtClean="0"/>
              <a:t>Shengbo Wang (Stanford)</a:t>
            </a:r>
          </a:p>
          <a:p>
            <a:r>
              <a:rPr lang="en-US" sz="2400" b="1" dirty="0">
                <a:solidFill>
                  <a:schemeClr val="accent1"/>
                </a:solidFill>
                <a:ea typeface="+mj-ea"/>
              </a:rPr>
              <a:t>Nian Si (Stanford </a:t>
            </a:r>
            <a:r>
              <a:rPr lang="zh-CN" altLang="en-US" sz="2400" b="1" dirty="0" smtClean="0">
                <a:solidFill>
                  <a:schemeClr val="accent1"/>
                </a:solidFill>
                <a:ea typeface="+mj-ea"/>
              </a:rPr>
              <a:t>→ </a:t>
            </a:r>
            <a:r>
              <a:rPr lang="en-US" sz="2400" b="1" dirty="0" smtClean="0">
                <a:solidFill>
                  <a:schemeClr val="accent1"/>
                </a:solidFill>
                <a:ea typeface="+mj-ea"/>
              </a:rPr>
              <a:t>Chicago </a:t>
            </a:r>
            <a:r>
              <a:rPr lang="en-US" sz="2400" b="1" dirty="0">
                <a:solidFill>
                  <a:schemeClr val="accent1"/>
                </a:solidFill>
                <a:ea typeface="+mj-ea"/>
              </a:rPr>
              <a:t>Booth </a:t>
            </a:r>
            <a:r>
              <a:rPr lang="zh-CN" altLang="en-US" sz="2400" b="1" dirty="0">
                <a:solidFill>
                  <a:schemeClr val="accent1"/>
                </a:solidFill>
                <a:ea typeface="+mj-ea"/>
              </a:rPr>
              <a:t>→ </a:t>
            </a:r>
            <a:r>
              <a:rPr lang="en-US" altLang="zh-CN" sz="2400" b="1" dirty="0">
                <a:solidFill>
                  <a:schemeClr val="accent1"/>
                </a:solidFill>
                <a:ea typeface="+mj-ea"/>
              </a:rPr>
              <a:t>HKUST</a:t>
            </a:r>
            <a:r>
              <a:rPr lang="en-US" sz="2400" b="1" dirty="0">
                <a:solidFill>
                  <a:schemeClr val="accent1"/>
                </a:solidFill>
                <a:ea typeface="+mj-ea"/>
              </a:rPr>
              <a:t>)</a:t>
            </a:r>
          </a:p>
          <a:p>
            <a:r>
              <a:rPr lang="en-US" sz="2400" dirty="0" smtClean="0"/>
              <a:t>Jose Blanchet (Stanford)</a:t>
            </a:r>
          </a:p>
          <a:p>
            <a:r>
              <a:rPr lang="en-US" sz="2400" dirty="0" smtClean="0"/>
              <a:t>Zhengyuan Zhou (NYU Stern)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6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SA-Rectangularity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6" y="2377440"/>
            <a:ext cx="11761242" cy="24802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836331" y="3187337"/>
            <a:ext cx="862149" cy="339634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42052-34DE-48E1-9D18-8FA56749CC56}"/>
              </a:ext>
            </a:extLst>
          </p:cNvPr>
          <p:cNvSpPr txBox="1"/>
          <p:nvPr/>
        </p:nvSpPr>
        <p:spPr>
          <a:xfrm>
            <a:off x="583695" y="5289055"/>
            <a:ext cx="433026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Same table for deterministic controller.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CE7BF6-355A-2663-BF06-626761383440}"/>
              </a:ext>
            </a:extLst>
          </p:cNvPr>
          <p:cNvCxnSpPr>
            <a:cxnSpLocks/>
          </p:cNvCxnSpPr>
          <p:nvPr/>
        </p:nvCxnSpPr>
        <p:spPr>
          <a:xfrm flipV="1">
            <a:off x="583695" y="4581426"/>
            <a:ext cx="0" cy="8201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ABFF9-9D31-0FC2-1060-58771D032441}"/>
              </a:ext>
            </a:extLst>
          </p:cNvPr>
          <p:cNvSpPr txBox="1"/>
          <p:nvPr/>
        </p:nvSpPr>
        <p:spPr>
          <a:xfrm>
            <a:off x="5633545" y="1937975"/>
            <a:ext cx="433026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Most used setting in the DRRL literature.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9B5DFE-A0DA-9910-BD9D-3DE1EBA80EF0}"/>
              </a:ext>
            </a:extLst>
          </p:cNvPr>
          <p:cNvCxnSpPr/>
          <p:nvPr/>
        </p:nvCxnSpPr>
        <p:spPr>
          <a:xfrm>
            <a:off x="9963807" y="2295657"/>
            <a:ext cx="0" cy="89168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BBFBE9E-EB76-D1D3-53F1-8F3CBF9FDC2D}"/>
              </a:ext>
            </a:extLst>
          </p:cNvPr>
          <p:cNvSpPr/>
          <p:nvPr/>
        </p:nvSpPr>
        <p:spPr>
          <a:xfrm>
            <a:off x="483325" y="3219920"/>
            <a:ext cx="354875" cy="1361506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S-Rectangularity with </a:t>
            </a:r>
            <a:r>
              <a:rPr lang="en-US" dirty="0"/>
              <a:t>Convex </a:t>
            </a:r>
            <a:r>
              <a:rPr lang="en-US" dirty="0" smtClean="0"/>
              <a:t>Ambiguity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454D77A-105C-3F05-D7C3-E2432723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32296"/>
            <a:ext cx="10515600" cy="2433171"/>
          </a:xfr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1BBFBE9E-EB76-D1D3-53F1-8F3CBF9FDC2D}"/>
              </a:ext>
            </a:extLst>
          </p:cNvPr>
          <p:cNvSpPr/>
          <p:nvPr/>
        </p:nvSpPr>
        <p:spPr>
          <a:xfrm>
            <a:off x="923829" y="3401702"/>
            <a:ext cx="584460" cy="1361506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305342-47B7-5A2C-F33E-F13A76CF3853}"/>
              </a:ext>
            </a:extLst>
          </p:cNvPr>
          <p:cNvSpPr txBox="1"/>
          <p:nvPr/>
        </p:nvSpPr>
        <p:spPr>
          <a:xfrm>
            <a:off x="1297650" y="5282665"/>
            <a:ext cx="5753599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 the same </a:t>
            </a:r>
            <a:r>
              <a:rPr lang="en-US" dirty="0"/>
              <a:t>table for deterministic controller!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7DD6C0-96F6-E296-BE45-6FD5F5B23122}"/>
              </a:ext>
            </a:extLst>
          </p:cNvPr>
          <p:cNvCxnSpPr>
            <a:cxnSpLocks/>
          </p:cNvCxnSpPr>
          <p:nvPr/>
        </p:nvCxnSpPr>
        <p:spPr>
          <a:xfrm flipH="1" flipV="1">
            <a:off x="1297650" y="4763208"/>
            <a:ext cx="1" cy="8887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7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6126" y="1404627"/>
            <a:ext cx="12042988" cy="4930859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Master Theorem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usepackage[a4paper, total={4in, 8in}]{geometry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theorem}&#10;If $u^*$ solves the following two equations simutaneously&#10;\begin{align}u(s)&amp; =\sup_{d\in \mathcal{P}(A)}  \inf_{p_s\in\mathcal{P}_s} E_{a\sim d}[r(s,a )] + \gamma E_{s' \sim d\otimes p_s}[u(s')], \tag{DR-DPP} \\&#10;u(s) &amp;=\inf_{p_s\in\mathcal{P}_s} \sup_{d\in \mathcal{P}(A)}   E_{a\sim d}[r(s,a )] + \gamma E_{s' \sim d\otimes p_s}[u(s')], \tag{inf-sup}&#10;\end{align}&#10;we have&#10;\vspace{-0.2in} &#10;\begin{equation*}&#10;   u^*(s)= \sup_{\pi} \inf _{\kappa \in \mathrm{K}} E_s^{\pi,\kappa}\left[\sum_{k=0}^\infty \gamma^{k} r(X_t,A_t)\right].&#10;    \label{intro:drmdp}&#10;\end{equation*}&#10;\end{theorem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4" y="1567309"/>
            <a:ext cx="11676047" cy="40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0" y="1443375"/>
            <a:ext cx="12192000" cy="2148912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1098" y="3866603"/>
            <a:ext cx="12192000" cy="2331268"/>
          </a:xfrm>
          <a:prstGeom prst="roundRect">
            <a:avLst/>
          </a:prstGeom>
          <a:solidFill>
            <a:srgbClr val="8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Master </a:t>
            </a:r>
            <a:r>
              <a:rPr lang="en-US" dirty="0" smtClean="0"/>
              <a:t>Theorem: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[a4paper, total={4in, 8in}]{geometry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lemma}[SA-rectangularity]&#10;Let $u^*$ be the solution of the Distributionally robust Bellman equation and define the q-function \vspace{-0.1in}&#10;\begin{equation*}&#10;q^*(s,a) = r(s,a) +\gamma \inf_{p_{s,a}\in\mathcal{P}_{s,a}} p_{s,a}[u^*].\vspace{-0.15in}&#10;\end{equation*} &#10;Then, $u^*(\cdot) = \max_{a\in A}q^*(\cdot,a)$ and it also solves the inf-sup equation.&#10;\end{lemma}&#10;&#10;&#10;\begin{lemma} [S-rectangularity with convex ambiguity sets]&#10;By the Sion's minimax theorem, we have for $w_s(d,p_s)=E_{a\sim d}[r(s,a )] + \gamma E_{s' \sim d\otimes p_s}[u(s')]$,&#10;\begin{align*}&#10;\sup_{d\in \mathcal{P}(A)}  \inf_{p_s\in\mathcal{P}_s} w_s(d,p_s)=\inf_{p_s\in\mathcal{P}_s} \sup_{d\in \mathcal{P}(A)}  w_s(d,p_s), &#10;\end{align*}&#10;\end{lemma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4" y="1530566"/>
            <a:ext cx="11675438" cy="437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S-Rectangularity with </a:t>
            </a:r>
            <a:r>
              <a:rPr lang="en-US" altLang="zh-CN" dirty="0" smtClean="0"/>
              <a:t>Non-</a:t>
            </a:r>
            <a:r>
              <a:rPr lang="en-US" dirty="0" smtClean="0"/>
              <a:t>Convex </a:t>
            </a:r>
            <a:r>
              <a:rPr lang="en-US" dirty="0"/>
              <a:t>Ambiguity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485017" y="3148149"/>
            <a:ext cx="3069771" cy="431074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930AD-9357-1158-B3A3-AF7248FF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9776"/>
            <a:ext cx="10908056" cy="261889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610601" y="2997926"/>
            <a:ext cx="2939427" cy="369332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E469E-E8D2-EDB8-2BA0-6B7FA09B9AF8}"/>
              </a:ext>
            </a:extLst>
          </p:cNvPr>
          <p:cNvSpPr txBox="1"/>
          <p:nvPr/>
        </p:nvSpPr>
        <p:spPr>
          <a:xfrm>
            <a:off x="4850876" y="1616021"/>
            <a:ext cx="4330831" cy="369332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this talk, we show counterexamples.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9A55E3-BAF5-B281-95C0-C3E7981A1717}"/>
              </a:ext>
            </a:extLst>
          </p:cNvPr>
          <p:cNvCxnSpPr>
            <a:cxnSpLocks/>
          </p:cNvCxnSpPr>
          <p:nvPr/>
        </p:nvCxnSpPr>
        <p:spPr>
          <a:xfrm>
            <a:off x="8939330" y="1985353"/>
            <a:ext cx="0" cy="1012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829C6A79-5C6F-97B0-FC2A-17A07229B34B}"/>
              </a:ext>
            </a:extLst>
          </p:cNvPr>
          <p:cNvSpPr/>
          <p:nvPr/>
        </p:nvSpPr>
        <p:spPr>
          <a:xfrm>
            <a:off x="923828" y="3191640"/>
            <a:ext cx="584460" cy="1361506"/>
          </a:xfrm>
          <a:prstGeom prst="roundRect">
            <a:avLst/>
          </a:prstGeom>
          <a:noFill/>
          <a:ln w="349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7B512C-0492-55BF-553D-A1988833FB34}"/>
              </a:ext>
            </a:extLst>
          </p:cNvPr>
          <p:cNvSpPr txBox="1"/>
          <p:nvPr/>
        </p:nvSpPr>
        <p:spPr>
          <a:xfrm>
            <a:off x="1297649" y="5072603"/>
            <a:ext cx="5753599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Not the same table for deterministic controller!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ECBD46-8B2A-F1F1-9870-E25BD1122C93}"/>
              </a:ext>
            </a:extLst>
          </p:cNvPr>
          <p:cNvCxnSpPr>
            <a:cxnSpLocks/>
          </p:cNvCxnSpPr>
          <p:nvPr/>
        </p:nvCxnSpPr>
        <p:spPr>
          <a:xfrm flipH="1" flipV="1">
            <a:off x="1297649" y="4553146"/>
            <a:ext cx="1" cy="8887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7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868090" y="1924914"/>
                <a:ext cx="6760030" cy="442949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800000"/>
                  </a:buClr>
                  <a:buFont typeface="Arial" panose="020B0604020202020204" pitchFamily="34" charset="0"/>
                  <a:buChar char="•"/>
                  <a:defRPr sz="3200" b="0" i="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00000"/>
                  </a:buClr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00000"/>
                  </a:buClr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00000"/>
                  </a:buClr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00000"/>
                  </a:buClr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smtClean="0"/>
                  <a:t>The solution to the DR-DPP: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History-dependent policy:</a:t>
                </a:r>
              </a:p>
              <a:p>
                <a:pPr lvl="1"/>
                <a:r>
                  <a:rPr lang="en-US" sz="2400" dirty="0" smtClean="0"/>
                  <a:t>At </a:t>
                </a:r>
                <a:r>
                  <a:rPr lang="en-US" sz="2400" dirty="0"/>
                  <a:t>time </a:t>
                </a:r>
                <a:r>
                  <a:rPr lang="en-US" sz="2400" dirty="0" smtClean="0"/>
                  <a:t>0, randomly pick one </a:t>
                </a:r>
                <a:r>
                  <a:rPr lang="en-US" sz="2400" dirty="0"/>
                  <a:t>action at state </a:t>
                </a:r>
                <a:r>
                  <a:rPr lang="en-US" sz="2400" dirty="0" smtClean="0"/>
                  <a:t>I.</a:t>
                </a:r>
              </a:p>
              <a:p>
                <a:pPr lvl="1"/>
                <a:r>
                  <a:rPr lang="en-US" sz="2400" dirty="0" smtClean="0"/>
                  <a:t>If </a:t>
                </a:r>
                <a:r>
                  <a:rPr lang="en-US" sz="2400" dirty="0"/>
                  <a:t>state G, </a:t>
                </a:r>
                <a:r>
                  <a:rPr lang="en-US" sz="2400" dirty="0" smtClean="0"/>
                  <a:t>choose </a:t>
                </a:r>
                <a:r>
                  <a:rPr lang="en-US" sz="2400" dirty="0"/>
                  <a:t>the same action for </a:t>
                </a:r>
                <a:r>
                  <a:rPr lang="en-US" sz="2400" dirty="0" smtClean="0"/>
                  <a:t>the following </a:t>
                </a:r>
                <a:r>
                  <a:rPr lang="en-US" sz="2400" dirty="0"/>
                  <a:t>time </a:t>
                </a:r>
                <a:r>
                  <a:rPr lang="en-US" sz="2400" dirty="0" smtClean="0"/>
                  <a:t>steps </a:t>
                </a:r>
                <a:r>
                  <a:rPr lang="en-US" sz="2400" smtClean="0"/>
                  <a:t>at state </a:t>
                </a:r>
                <a:r>
                  <a:rPr lang="en-US" sz="2400" dirty="0" smtClean="0"/>
                  <a:t>I. </a:t>
                </a:r>
                <a:endParaRPr lang="en-US" sz="2400" dirty="0" smtClean="0"/>
              </a:p>
              <a:p>
                <a:pPr lvl="1"/>
                <a:r>
                  <a:rPr lang="en-US" sz="2400" dirty="0" smtClean="0"/>
                  <a:t>If state </a:t>
                </a:r>
                <a:r>
                  <a:rPr lang="en-US" sz="2400" dirty="0"/>
                  <a:t>B, </a:t>
                </a:r>
                <a:r>
                  <a:rPr lang="en-US" sz="2400" dirty="0" smtClean="0"/>
                  <a:t>choose </a:t>
                </a:r>
                <a:r>
                  <a:rPr lang="en-US" sz="2400" dirty="0"/>
                  <a:t>the alternative action for the following time </a:t>
                </a:r>
                <a:r>
                  <a:rPr lang="en-US" sz="2400" dirty="0" smtClean="0"/>
                  <a:t>steps at state I.</a:t>
                </a:r>
                <a:endParaRPr lang="en-US" sz="2400" dirty="0" smtClean="0"/>
              </a:p>
              <a:p>
                <a:pPr lvl="1"/>
                <a:r>
                  <a:rPr lang="en-US" sz="2400" dirty="0" smtClean="0"/>
                  <a:t>For any Markov time-homogeneous adversary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lvl="1"/>
                <a:r>
                  <a:rPr lang="en-US" sz="2400" dirty="0" smtClean="0"/>
                  <a:t>Bandit learning!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</p:txBody>
          </p:sp>
        </mc:Choice>
        <mc:Fallback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090" y="1924914"/>
                <a:ext cx="6760030" cy="4429492"/>
              </a:xfrm>
              <a:prstGeom prst="rect">
                <a:avLst/>
              </a:prstGeom>
              <a:blipFill>
                <a:blip r:embed="rId7"/>
                <a:stretch>
                  <a:fillRect l="-2976" t="-2479" b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Counterexample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2" name="Picture 21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 p^{(1)}_{I,a_{1}}(B) =1 \text{ and }p^{(1)}_{I,a_{2}}(G)=1, \\&#10; p^{(2)}_{I,a_{1}}(G) =1 \text{ and }p^{(2)}_{I,a_{2}}(B)=1. &#10;\end{align*}%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4" y="4784123"/>
            <a:ext cx="3960686" cy="1016686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r(I)=0, r(G)=1, r(B)=-1.&#10;\end{equation*}%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4" y="5950492"/>
            <a:ext cx="4013714" cy="305371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\begin{equation*}&#10; u^*(I)=0, u^*(G)=1,u^*(B)=-1. &#10;\end{equation*}%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91" y="2501652"/>
            <a:ext cx="5267200" cy="356267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equation*}&#10; v(I,\pi,\kappa ) ={\gamma ^{3}}/(&#10;  1-\gamma ^{2})&gt;0.&#10;  \label{eqn:table31_v}&#10;\end{equation*}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00" y="5666042"/>
            <a:ext cx="3724800" cy="3437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436301"/>
            <a:ext cx="128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Helvetica" pitchFamily="2" charset="0"/>
                <a:ea typeface="+mj-ea"/>
                <a:cs typeface="Arial" panose="020B0604020202020204" pitchFamily="34" charset="0"/>
              </a:rPr>
              <a:t>History-dependent controller Versus Markov Time-Homogeneous Adversary</a:t>
            </a:r>
          </a:p>
        </p:txBody>
      </p:sp>
      <p:pic>
        <p:nvPicPr>
          <p:cNvPr id="12" name="Picture 11" descr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\begin{figure}[htbp]&#10; \centering&#10; \subfigure[$p^{(1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}}  \subfigure[$p^{(2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red] node[above] {$a_1$}   (B);&#10;    &#10;    \path (A)   edge[blue] node[above] {$a_2$}   (C);&#10;    \path  (B.north)   edge[bend right=60]    (A.north);&#10;    \path  (C.south)   edge[bend left=60]    (A.south);&#10;    &#10;    &#10; \end{tikzpicture}}} &#10;\end{figure}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3" y="2157156"/>
            <a:ext cx="3832110" cy="24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S-Rectangularity with </a:t>
            </a:r>
            <a:r>
              <a:rPr lang="en-US" altLang="zh-CN" dirty="0"/>
              <a:t>Deterministic </a:t>
            </a:r>
            <a:r>
              <a:rPr lang="en-US" altLang="zh-CN" dirty="0" smtClean="0"/>
              <a:t>Controllers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0" y="2112792"/>
            <a:ext cx="11778300" cy="35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Message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22410"/>
            <a:ext cx="10515600" cy="241084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Dynamic programming principle is </a:t>
            </a:r>
            <a:r>
              <a:rPr lang="en-US" sz="3600" dirty="0" smtClean="0"/>
              <a:t>often applicable </a:t>
            </a:r>
            <a:r>
              <a:rPr lang="en-US" sz="3600" dirty="0"/>
              <a:t>in distributionally robust Markov decision processes </a:t>
            </a:r>
            <a:r>
              <a:rPr lang="en-US" sz="3600" dirty="0" smtClean="0"/>
              <a:t>with various </a:t>
            </a:r>
            <a:r>
              <a:rPr lang="en-US" sz="3600" dirty="0"/>
              <a:t>natural / practical </a:t>
            </a:r>
            <a:r>
              <a:rPr lang="en-US" sz="3600" dirty="0" smtClean="0"/>
              <a:t>constraints. </a:t>
            </a:r>
          </a:p>
          <a:p>
            <a:pPr marL="0" indent="0">
              <a:buNone/>
            </a:pPr>
            <a:r>
              <a:rPr lang="en-US" sz="3600" dirty="0" smtClean="0"/>
              <a:t>BUT </a:t>
            </a:r>
            <a:r>
              <a:rPr lang="en-US" sz="3600" dirty="0"/>
              <a:t>NOT ALWAYS!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644595" y="3885821"/>
            <a:ext cx="5264149" cy="1991782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/>
              <a:t>Q&amp;A?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6206" y="1018706"/>
            <a:ext cx="7484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https://arxiv.org/abs/2311.09018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44" y="2030458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022874" cy="1312744"/>
          </a:xfrm>
        </p:spPr>
        <p:txBody>
          <a:bodyPr/>
          <a:lstStyle/>
          <a:p>
            <a:r>
              <a:rPr lang="en-US" dirty="0" smtClean="0"/>
              <a:t>Motivation: Auto-Driving Car Trained from a Simulator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67" y="2459510"/>
            <a:ext cx="5999433" cy="399962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744"/>
            <a:ext cx="5858693" cy="3848637"/>
          </a:xfrm>
        </p:spPr>
      </p:pic>
      <p:sp>
        <p:nvSpPr>
          <p:cNvPr id="13" name="TextBox 12"/>
          <p:cNvSpPr txBox="1"/>
          <p:nvPr/>
        </p:nvSpPr>
        <p:spPr>
          <a:xfrm>
            <a:off x="1541416" y="5341463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Simulator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77214" y="1698934"/>
            <a:ext cx="3845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2931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Distributionally Robust MDP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\pi} \inf _{\kappa \in \mathrm{K}} E_s^{\pi,\kappa}\left[\sum_{k=0}^\infty \gamma^{k} r(X_t,A_t)\right]&#10;    \label{intro:drmdp}&#10;\end{equatio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85" y="1829549"/>
            <a:ext cx="5341864" cy="12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" y="3603095"/>
            <a:ext cx="2641600" cy="2641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814319" y="3226525"/>
            <a:ext cx="8463766" cy="2107545"/>
          </a:xfrm>
          <a:prstGeom prst="wedgeEllipseCallout">
            <a:avLst>
              <a:gd name="adj1" fmla="val -57525"/>
              <a:gd name="adj2" fmla="val 54707"/>
            </a:avLst>
          </a:prstGeom>
          <a:solidFill>
            <a:schemeClr val="tx2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Distributionally Robust MDP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\pi} \inf _{{\color{red}\kappa \in \mathrm{K}}} E_s^{\pi,\kappa}\left[\sum_{k=0}^\infty \gamma^{k} r(X_t,A_t)\right]&#10;    \label{intro:drmdp}&#10;\end{equatio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85" y="1829549"/>
            <a:ext cx="5341862" cy="1214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685" y="3163890"/>
            <a:ext cx="768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Adversary:</a:t>
            </a:r>
            <a:endPara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History-dependent V.S. Markov V.S. Static?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685" y="4082419"/>
            <a:ext cx="768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SA-rectangular V.S. S-rectangular?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0685" y="4585167"/>
            <a:ext cx="768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Convex V.S. Non-convex?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4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" y="3603095"/>
            <a:ext cx="2641600" cy="26416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814319" y="3226525"/>
            <a:ext cx="8463766" cy="2107545"/>
          </a:xfrm>
          <a:prstGeom prst="wedgeEllipseCallout">
            <a:avLst>
              <a:gd name="adj1" fmla="val -57525"/>
              <a:gd name="adj2" fmla="val 54707"/>
            </a:avLst>
          </a:prstGeom>
          <a:solidFill>
            <a:schemeClr val="tx2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Distributionally Robust MDP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{\color{red}\pi\in \Pi}} \inf _{{\kappa \in \mathrm{K}}} E_s^{\pi,\kappa}\left[\sum_{k=0}^\infty \gamma^{k} r(X_t,A_t)\right]&#10;    \label{intro:drmdp}&#10;\end{equatio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85" y="1829549"/>
            <a:ext cx="5390624" cy="12141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0685" y="3622145"/>
            <a:ext cx="768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Controller: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Randomized V.S. Deterministic?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" y="3603095"/>
            <a:ext cx="26416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12744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Distributionally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Robust Dynamic Programming Principle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v(s)=\sup_{\pi} \inf _{{\kappa \in \mathrm{K}}} E_s^{\pi,\kappa}\left[\sum_{k=0}^\infty \gamma^{k} r(X_t,A_t)\right]&#10;    \label{intro:drmdp}&#10;\end{equatio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38" y="1845884"/>
            <a:ext cx="6602357" cy="1214171"/>
          </a:xfrm>
          <a:prstGeom prst="rect">
            <a:avLst/>
          </a:prstGeom>
        </p:spPr>
      </p:pic>
      <p:pic>
        <p:nvPicPr>
          <p:cNvPr id="23" name="Picture 22" descr="\documentclass[fleqn]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&#10;\begin{document}&#10;\begin{equation*}u(s) =\sup_{d\in \mathcal{P}(A)}  \inf_{p_s\in\mathcal{P}_s} E_{a\sim d}[r(s,a )] + \gamma E_{s' \sim d\otimes p_s}[u(s')].&#10;\end{equation*}&#10;&#10;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37" y="3469254"/>
            <a:ext cx="9155051" cy="7558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80062" y="4375884"/>
            <a:ext cx="936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Distributionally robust dynamic programming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a.k.a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Bellman equation)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61737" y="2116183"/>
            <a:ext cx="1625272" cy="1920815"/>
            <a:chOff x="2161737" y="2116183"/>
            <a:chExt cx="1625272" cy="1920815"/>
          </a:xfrm>
        </p:grpSpPr>
        <p:sp>
          <p:nvSpPr>
            <p:cNvPr id="18" name="Rounded Rectangle 17"/>
            <p:cNvSpPr/>
            <p:nvPr/>
          </p:nvSpPr>
          <p:spPr>
            <a:xfrm>
              <a:off x="2838545" y="2116183"/>
              <a:ext cx="754226" cy="1920815"/>
            </a:xfrm>
            <a:prstGeom prst="roundRect">
              <a:avLst/>
            </a:prstGeom>
            <a:noFill/>
            <a:ln w="3492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61737" y="2357672"/>
              <a:ext cx="8752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9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 rot="5400000">
                  <a:off x="2802926" y="2565486"/>
                  <a:ext cx="952504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02926" y="2565486"/>
                  <a:ext cx="952504" cy="10156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805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Adversary’s </a:t>
            </a:r>
            <a:r>
              <a:rPr lang="en-US" dirty="0" err="1" smtClean="0"/>
              <a:t>Adaptivity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48243" y="1534136"/>
                <a:ext cx="8209666" cy="4429492"/>
              </a:xfrm>
            </p:spPr>
            <p:txBody>
              <a:bodyPr/>
              <a:lstStyle/>
              <a:p>
                <a:r>
                  <a:rPr lang="en-US" dirty="0" smtClean="0"/>
                  <a:t>History-dependent adversary:</a:t>
                </a:r>
              </a:p>
              <a:p>
                <a:pPr lvl="1"/>
                <a:r>
                  <a:rPr lang="en-US" dirty="0" smtClean="0"/>
                  <a:t>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, the adversary can 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 smtClean="0"/>
                  <a:t> based on the previous controller’s action.</a:t>
                </a:r>
              </a:p>
              <a:p>
                <a:r>
                  <a:rPr lang="en-US" dirty="0" smtClean="0"/>
                  <a:t>Markov adversary:</a:t>
                </a:r>
              </a:p>
              <a:p>
                <a:pPr lvl="1"/>
                <a:r>
                  <a:rPr lang="en-US" dirty="0"/>
                  <a:t>At </a:t>
                </a:r>
                <a:r>
                  <a:rPr lang="en-US" dirty="0" smtClean="0"/>
                  <a:t>different times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 smtClean="0"/>
                  <a:t>the </a:t>
                </a:r>
                <a:r>
                  <a:rPr lang="en-US" dirty="0"/>
                  <a:t>adversary can </a:t>
                </a:r>
                <a:r>
                  <a:rPr lang="en-US" dirty="0" smtClean="0"/>
                  <a:t>choose different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s. </a:t>
                </a:r>
              </a:p>
              <a:p>
                <a:r>
                  <a:rPr lang="en-US" dirty="0" smtClean="0"/>
                  <a:t>Markov time-homogeneous (static) adversary:</a:t>
                </a:r>
              </a:p>
              <a:p>
                <a:pPr lvl="1"/>
                <a:r>
                  <a:rPr lang="en-US" dirty="0" smtClean="0"/>
                  <a:t>For any time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 any histories, the adversary can only choose the same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s.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8243" y="1534136"/>
                <a:ext cx="8209666" cy="4429492"/>
              </a:xfrm>
              <a:blipFill>
                <a:blip r:embed="rId5"/>
                <a:stretch>
                  <a:fillRect l="-2823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\begin{figure}[htbp]&#10; \centering&#10; \subfigure[$p^{(1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}}  \subfigure[$p^{(2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red] node[above] {$a_1$}   (B);&#10;    &#10;    \path (A)   edge[blue] node[above] {$a_2$}   (C);&#10;    \path  (B.north)   edge[bend right=60]    (A.north);&#10;    \path  (C.south)   edge[bend left=60]    (A.south);&#10;    &#10;    &#10; \end{tikzpicture}}} &#10;\end{figure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3" y="1515651"/>
            <a:ext cx="3832110" cy="2429331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cal{P}_I = \{p^{(1)},p^{(2)}\}$.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4057623"/>
            <a:ext cx="2201600" cy="34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754" y="4476675"/>
            <a:ext cx="4478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0                 1       0                1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2                 3       2                3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⋮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⋮        ⋮         	    ⋮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2k           2k+1     2k          2k+1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⋮                  ⋮        ⋮         	    ⋮</a:t>
            </a: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Adversary’s Rectangularity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6" name="Picture 25" descr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&#10;   \begin{tikzpicture}&#10;    \node[state]                               (A) {I};&#10;    \node[state,right=of A,yshift=1cm,xshift=0.5cm]                    (B) {?};&#10;    \node[state,right=of A,yshift=-1cm,xshift=0.5cm]                    (C) {?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3" y="1816097"/>
            <a:ext cx="2231573" cy="2383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00400" y="1534136"/>
            <a:ext cx="9457509" cy="4429492"/>
          </a:xfrm>
        </p:spPr>
        <p:txBody>
          <a:bodyPr/>
          <a:lstStyle/>
          <a:p>
            <a:r>
              <a:rPr lang="en-US" dirty="0" smtClean="0"/>
              <a:t>SA-rectangularity: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S-rectangularity: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8" name="Picture 17" descr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\mathcal{P}_{I}=\mathcal{P}_{I,a_1}\times\mathcal{P}_{I,a_2}$;&#10;&#10;$\mathcal{P}_{I,a_1} = \{p:p(B)=1-P(G)=q_1,\text{ for some } q_1\text{s}\}$;&#10;&#10;$\mathcal{P}_{I,a_2} = \{p:p(B)=1-P(G)=q_2,\text{ for some } q_2\text{s}\}$.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48" y="2135714"/>
            <a:ext cx="7637332" cy="1192535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amssymb}&#10;\usepackage[a4paper, total={3in, 8in}]{geometry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align*}&#10;\mathcal{P}_{I}=&amp;\{(p_{a_1},p_{a_2}):p_{a_1}(B)=1-P_{a_1}(G)=q_1, \\&#10;&amp;p_{a_2}(B)=1-P_{a_2}(G)=q_2,\text{ for some } \{q_1,q_2\}\text{s}\}.&#10;\end{align*}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49" y="4349982"/>
            <a:ext cx="7899733" cy="8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</a:t>
            </a:r>
            <a:r>
              <a:rPr lang="en-US" altLang="zh-CN" dirty="0" smtClean="0"/>
              <a:t>R</a:t>
            </a:r>
            <a:r>
              <a:rPr lang="en-US" dirty="0" smtClean="0"/>
              <a:t>ectangularity: An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Inventory control:</a:t>
                </a:r>
              </a:p>
              <a:p>
                <a:pPr lvl="1"/>
                <a:r>
                  <a:rPr lang="en-US" dirty="0" smtClean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≥0}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i.i.d</a:t>
                </a:r>
                <a:r>
                  <a:rPr lang="en-US" dirty="0" smtClean="0"/>
                  <a:t>. is the demand process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the ordered </a:t>
                </a:r>
                <a:r>
                  <a:rPr lang="en-US" dirty="0" smtClean="0"/>
                  <a:t>inventory.</a:t>
                </a:r>
              </a:p>
              <a:p>
                <a:r>
                  <a:rPr lang="en-US" dirty="0" smtClean="0"/>
                  <a:t>It </a:t>
                </a:r>
                <a:r>
                  <a:rPr lang="en-US" dirty="0"/>
                  <a:t>natural to assume that at each time </a:t>
                </a:r>
                <a:r>
                  <a:rPr lang="en-US" dirty="0" smtClean="0"/>
                  <a:t>t, </a:t>
                </a:r>
                <a:r>
                  <a:rPr lang="en-US" dirty="0"/>
                  <a:t>the adversary can only change the law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dependent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but </a:t>
                </a:r>
                <a:r>
                  <a:rPr lang="en-US" dirty="0"/>
                  <a:t>not dependent on the controller's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S-rectangularity.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03" t="-3030" r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[&#10;I_{t+1} = (I_{t} + a_t-D_t)_+&#10;\]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62" y="1625600"/>
            <a:ext cx="3947277" cy="4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9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643.04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\pi} \inf _{\kappa \in \mathrm{K}} E_s^{\pi,\kappa}\left[\sum_{k=0}^\infty \gamma^{k} r(X_t,A_t)\right]&#10;    \label{intro:drmdp}&#10;\end{equation*}&#10;&#10;&#10;\end{document}"/>
  <p:tag name="IGUANATEXSIZE" val="32"/>
  <p:tag name="IGUANATEXCURSOR" val="27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2776.903"/>
  <p:tag name="LATEXADDIN" val="\documentclass{article}&#10;\usepackage{amsmath}&#10;\usepackage{amssymb}&#10;\usepackage[a4paper, total={3in, 8in}]{geometry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align*}&#10;\mathcal{P}_{I}=&amp;\{(p_{a_1},p_{a_2}):p_{a_1}(B)=1-P_{a_1}(G)=q_1, \\&#10;&amp;p_{a_2}(B)=1-P_{a_2}(G)=q_2,\text{ for some } \{q_1,q_2\}\text{s}\}.&#10;\end{align*}&#10;&#10;\end{document}"/>
  <p:tag name="IGUANATEXSIZE" val="28"/>
  <p:tag name="IGUANATEXCURSOR" val="27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14.09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[&#10;I_{t+1} = (I_{t} + a_t-D_t)_+&#10;\]&#10;&#10;&#10;&#10;\end{document}"/>
  <p:tag name="IGUANATEXSIZE" val="32"/>
  <p:tag name="IGUANATEXCURSOR" val="27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2.846"/>
  <p:tag name="ORIGINALWIDTH" val="3591.301"/>
  <p:tag name="LATEXADDIN" val="\documentclass{article}&#10;\usepackage{amsmath}&#10;\usepackage{amssymb}&#10;\usepackage{amsfonts}&#10;\usepackage{amsthm}&#10;\usepackage[a4paper, total={4in, 8in}]{geometry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theorem}&#10;If $u^*$ solves the following two equations simutaneously&#10;\begin{align}u(s)&amp; =\sup_{d\in \mathcal{P}(A)}  \inf_{p_s\in\mathcal{P}_s} E_{a\sim d}[r(s,a )] + \gamma E_{s' \sim d\otimes p_s}[u(s')], \tag{DR-DPP} \\&#10;u(s) &amp;=\inf_{p_s\in\mathcal{P}_s} \sup_{d\in \mathcal{P}(A)}   E_{a\sim d}[r(s,a )] + \gamma E_{s' \sim d\otimes p_s}[u(s')], \tag{inf-sup}&#10;\end{align}&#10;we have&#10;\vspace{-0.2in} &#10;\begin{equation*}&#10;   u^*(s)= \sup_{\pi} \inf _{\kappa \in \mathrm{K}} E_s^{\pi,\kappa}\left[\sum_{k=0}^\infty \gamma^{k} r(X_t,A_t)\right].&#10;    \label{intro:drmdp}&#10;\end{equation*}&#10;\end{theorem}&#10;\end{document}"/>
  <p:tag name="IGUANATEXSIZE" val="32"/>
  <p:tag name="IGUANATEXCURSOR" val="3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6.071"/>
  <p:tag name="ORIGINALWIDTH" val="3830.521"/>
  <p:tag name="LATEXADDIN" val="\documentclass{article}&#10;\usepackage{amsmath}&#10;\usepackage{amssymb}&#10;\usepackage{amsfonts}&#10;\usepackage{amsthm}&#10;\pagestyle{empty}&#10;\usepackage{graphics}&#10;\usepackage{graphicx}&#10;\usepackage{times}&#10;\usepackage[a4paper, total={4in, 8in}]{geometry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lemma}[SA-rectangularity]&#10;Let $u^*$ be the solution of the Distributionally robust Bellman equation and define the q-function \vspace{-0.1in}&#10;\begin{equation*}&#10;q^*(s,a) = r(s,a) +\gamma \inf_{p_{s,a}\in\mathcal{P}_{s,a}} p_{s,a}[u^*].\vspace{-0.15in}&#10;\end{equation*} &#10;Then, $u^*(\cdot) = \max_{a\in A}q^*(\cdot,a)$ and it also solves the inf-sup equation.&#10;\end{lemma}&#10;&#10;&#10;\begin{lemma} [S-rectangularity with convex ambiguity sets]&#10;By the Sion's minimax theorem, we have for $w_s(d,p_s)=E_{a\sim d}[r(s,a )] + \gamma E_{s' \sim d\otimes p_s}[u(s')]$,&#10;\begin{align*}&#10;\sup_{d\in \mathcal{P}(A)}  \inf_{p_s\in\mathcal{P}_s} w_s(d,p_s)=\inf_{p_s\in\mathcal{P}_s} \sup_{d\in \mathcal{P}(A)}  w_s(d,p_s), &#10;\end{align*}&#10;\end{lemma}&#10;&#10;\end{document}"/>
  <p:tag name="IGUANATEXSIZE" val="30"/>
  <p:tag name="IGUANATEXCURSOR" val="31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6.9479"/>
  <p:tag name="ORIGINALWIDTH" val="1624.29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 p^{(1)}_{I,a_{1}}(B) =1 \text{ and }p^{(1)}_{I,a_{2}}(G)=1, \\&#10; p^{(2)}_{I,a_{1}}(G) =1 \text{ and }p^{(2)}_{I,a_{2}}(B)=1. &#10;\end{align*}%&#10;&#10;&#10;\end{document}"/>
  <p:tag name="IGUANATEXSIZE" val="24"/>
  <p:tag name="IGUANATEXCURSOR" val="28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46.04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r(I)=0, r(G)=1, r(B)=-1.&#10;\end{equation*}%&#10;&#10;&#10;\end{document}"/>
  <p:tag name="IGUANATEXSIZE" val="24"/>
  <p:tag name="IGUANATEXCURSOR" val="27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51.51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\begin{equation*}&#10; u^*(I)=0, u^*(G)=1,u^*(B)=-1. &#10;\end{equation*}%&#10;&#10;\end{document}"/>
  <p:tag name="IGUANATEXSIZE" val="28"/>
  <p:tag name="IGUANATEXCURSOR" val="27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527.559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equation*}&#10; v(I,\pi,\kappa ) ={\gamma ^{3}}/(&#10;  1-\gamma ^{2})&gt;0.&#10;  \label{eqn:table31_v}&#10;\end{equation*}&#10;&#10;&#10;&#10;\end{document}"/>
  <p:tag name="IGUANATEXSIZE" val="24"/>
  <p:tag name="IGUANATEXCURSOR" val="27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1.979"/>
  <p:tag name="ORIGINALWIDTH" val="2590.112"/>
  <p:tag name="LATEXADDIN" val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\begin{figure}[htbp]&#10; \centering&#10; \subfigure[$p^{(1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}}  \subfigure[$p^{(2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red] node[above] {$a_1$}   (B);&#10;    &#10;    \path (A)   edge[blue] node[above] {$a_2$}   (C);&#10;    \path  (B.north)   edge[bend right=60]    (A.north);&#10;    \path  (C.south)   edge[bend left=60]    (A.south);&#10;    &#10;    &#10; \end{tikzpicture}}} &#10;\end{figure}&#10;&#10;\end{document}"/>
  <p:tag name="IGUANATEXSIZE" val="32"/>
  <p:tag name="IGUANATEXCURSOR" val="19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643.04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\pi} \inf _{{\color{red}\kappa \in \mathrm{K}}} E_s^{\pi,\kappa}\left[\sum_{k=0}^\infty \gamma^{k} r(X_t,A_t)\right]&#10;    \label{intro:drmdp}&#10;\end{equation*}&#10;&#10;&#10;\end{document}"/>
  <p:tag name="IGUANATEXSIZE" val="32"/>
  <p:tag name="IGUANATEXCURSOR" val="27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658.04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\sup_{{\color{red}\pi\in \Pi}} \inf _{{\kappa \in \mathrm{K}}} E_s^{\pi,\kappa}\left[\sum_{k=0}^\infty \gamma^{k} r(X_t,A_t)\right]&#10;    \label{intro:drmdp}&#10;\end{equation*}&#10;&#10;&#10;\end{document}"/>
  <p:tag name="IGUANATEXSIZE" val="32"/>
  <p:tag name="IGUANATEXCURSOR" val="28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030.74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equation*}&#10;    v(s)=\sup_{\pi} \inf _{{\kappa \in \mathrm{K}}} E_s^{\pi,\kappa}\left[\sum_{k=0}^\infty \gamma^{k} r(X_t,A_t)\right]&#10;    \label{intro:drmdp}&#10;\end{equation*}&#10;&#10;&#10;\end{document}"/>
  <p:tag name="IGUANATEXSIZE" val="32"/>
  <p:tag name="IGUANATEXCURSOR" val="27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.4709"/>
  <p:tag name="ORIGINALWIDTH" val="2815.898"/>
  <p:tag name="LATEXADDIN" val="\documentclass[fleqn]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&#10;\begin{document}&#10;\begin{equation*}u(s) =\sup_{d\in \mathcal{P}(A)}  \inf_{p_s\in\mathcal{P}_s} E_{a\sim d}[r(s,a )] + \gamma E_{s' \sim d\otimes p_s}[u(s')].&#10;\end{equation*}&#10;&#10;&#10;&#10;&#10;&#10;\end{document}"/>
  <p:tag name="IGUANATEXSIZE" val="32"/>
  <p:tag name="IGUANATEXCURSOR" val="28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1.979"/>
  <p:tag name="ORIGINALWIDTH" val="2590.112"/>
  <p:tag name="LATEXADDIN" val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\begin{figure}[htbp]&#10; \centering&#10; \subfigure[$p^{(1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}}  \subfigure[$p^{(2)}$]{&#10;  \scalebox{1.2}{&#10;   \begin{tikzpicture}&#10;    \node[state]                               (A) {I};&#10;    \node[state,right=of A,yshift=1cm,xshift=0.5cm]                    (B) {G};&#10;    \node[state,right=of A,yshift=-1cm,xshift=0.5cm]                    (C) {B};&#10;    &#10;    &#10;    &#10;    &#10;    \path(A)   edge[red] node[above] {$a_1$}   (B);&#10;    &#10;    \path (A)   edge[blue] node[above] {$a_2$}   (C);&#10;    \path  (B.north)   edge[bend right=60]    (A.north);&#10;    \path  (C.south)   edge[bend left=60]    (A.south);&#10;    &#10;    &#10; \end{tikzpicture}}} &#10;\end{figure}&#10;&#10;\end{document}"/>
  <p:tag name="IGUANATEXSIZE" val="32"/>
  <p:tag name="IGUANATEXCURSOR" val="19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902.88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cal{P}_I = \{p^{(1)},p^{(2)}\}$.&#10;&#10;&#10;\end{document}"/>
  <p:tag name="IGUANATEXSIZE" val="24"/>
  <p:tag name="IGUANATEXCURSOR" val="27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8.655"/>
  <p:tag name="ORIGINALWIDTH" val="1038.145"/>
  <p:tag name="LATEXADDIN" val="\documentclass{article}&#10;\usepackage{amsmath}&#10;\usepackage{amssymb}&#10;\usepackage{amsfonts}&#10;\usepackage{amsthm}&#10;\pagestyle{empty}&#10;\usepackage{graphics}&#10;\usepackage[a4paper, total={6in, 4in}]{geometry}&#10;\usepackage{graphicx}&#10;\usepackage{subfigure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shapes,decorations,arrows,calc,arrows.meta,fit,positioning}&#10;\tikzset{&#10; -Latex,auto,node distance =1 cm and 1 cm,semithick,&#10; state/.style ={ellipse, draw, minimum width = 0.7 cm},&#10; point/.style = {circle, draw, inner sep=0.04cm,fill,node contents={}},&#10; bidirected/.style={Latex-Latex,dashed},&#10; el/.style = {inner sep=2pt, align=left, sloped}&#10;}\begin{document}&#10;&#10;&#10;&#10;   \begin{tikzpicture}&#10;    \node[state]                               (A) {I};&#10;    \node[state,right=of A,yshift=1cm,xshift=0.5cm]                    (B) {?};&#10;    \node[state,right=of A,yshift=-1cm,xshift=0.5cm]                    (C) {?};&#10;    &#10;    &#10;    &#10;    &#10;    \path(A)   edge[blue] node[above] {$a_2$}   (B);&#10;    &#10;    \path (A)   edge[red] node[above] {$a_1$}   (C);&#10;    \path  (B.north)   edge[bend right=60]    (A.north);&#10;    \path  (C.south)   edge[bend left=60]    (A.south);&#10;    &#10;    &#10; \end{tikzpicture}&#10;\end{document}"/>
  <p:tag name="IGUANATEXSIZE" val="32"/>
  <p:tag name="IGUANATEXCURSOR" val="1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9.1976"/>
  <p:tag name="ORIGINALWIDTH" val="2684.66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\mathcal{P}_{I}=\mathcal{P}_{I,a_1}\times\mathcal{P}_{I,a_2}$;&#10;&#10;$\mathcal{P}_{I,a_1} = \{p:p(B)=1-P(G)=q_1,\text{ for some } q_1\text{s}\}$;&#10;&#10;$\mathcal{P}_{I,a_2} = \{p:p(B)=1-P(G)=q_2,\text{ for some } q_2\text{s}\}$.&#10;&#10;\end{document}"/>
  <p:tag name="IGUANATEXSIZE" val="28"/>
  <p:tag name="IGUANATEXCURSOR" val="29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UChicago">
  <a:themeElements>
    <a:clrScheme name="Custom 3">
      <a:dk1>
        <a:srgbClr val="000000"/>
      </a:dk1>
      <a:lt1>
        <a:srgbClr val="FFFFFF"/>
      </a:lt1>
      <a:dk2>
        <a:srgbClr val="737373"/>
      </a:dk2>
      <a:lt2>
        <a:srgbClr val="D9D9D9"/>
      </a:lt2>
      <a:accent1>
        <a:srgbClr val="800000"/>
      </a:accent1>
      <a:accent2>
        <a:srgbClr val="D9D9D9"/>
      </a:accent2>
      <a:accent3>
        <a:srgbClr val="A6A6A6"/>
      </a:accent3>
      <a:accent4>
        <a:srgbClr val="EAAA00"/>
      </a:accent4>
      <a:accent5>
        <a:srgbClr val="B36955"/>
      </a:accent5>
      <a:accent6>
        <a:srgbClr val="002A3A"/>
      </a:accent6>
      <a:hlink>
        <a:srgbClr val="800000"/>
      </a:hlink>
      <a:folHlink>
        <a:srgbClr val="7373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hicago" id="{CFAA2610-EF68-2342-A71B-BDE9C170BA18}" vid="{B0365B56-F18B-384A-96E5-38458130A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3590</TotalTime>
  <Words>491</Words>
  <Application>Microsoft Office PowerPoint</Application>
  <PresentationFormat>Widescreen</PresentationFormat>
  <Paragraphs>103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黑体</vt:lpstr>
      <vt:lpstr>Arial</vt:lpstr>
      <vt:lpstr>Calibri</vt:lpstr>
      <vt:lpstr>Cambria Math</vt:lpstr>
      <vt:lpstr>Helvetica</vt:lpstr>
      <vt:lpstr>Times New Roman</vt:lpstr>
      <vt:lpstr>UChicago</vt:lpstr>
      <vt:lpstr>On the Foundation of Distributionally Robust Reinforcement Learning </vt:lpstr>
      <vt:lpstr>Motivation: Auto-Driving Car Trained from a Simulator</vt:lpstr>
      <vt:lpstr>Distributionally Robust MDP</vt:lpstr>
      <vt:lpstr>Distributionally Robust MDP</vt:lpstr>
      <vt:lpstr>Distributionally Robust MDP</vt:lpstr>
      <vt:lpstr>Distributionally Robust Dynamic Programming Principle</vt:lpstr>
      <vt:lpstr>Adversary’s Adaptivity</vt:lpstr>
      <vt:lpstr>Adversary’s Rectangularity</vt:lpstr>
      <vt:lpstr>S-Rectangularity: An Example</vt:lpstr>
      <vt:lpstr>SA-Rectangularity</vt:lpstr>
      <vt:lpstr>S-Rectangularity with Convex Ambiguity Sets</vt:lpstr>
      <vt:lpstr>The Master Theorem</vt:lpstr>
      <vt:lpstr>The Master Theorem: Implementation</vt:lpstr>
      <vt:lpstr>S-Rectangularity with Non-Convex Ambiguity Sets</vt:lpstr>
      <vt:lpstr>A Counterexample</vt:lpstr>
      <vt:lpstr>S-Rectangularity with Deterministic Controllers</vt:lpstr>
      <vt:lpstr>Main Message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Kuklenski</dc:creator>
  <cp:lastModifiedBy>Si, Nian</cp:lastModifiedBy>
  <cp:revision>492</cp:revision>
  <dcterms:created xsi:type="dcterms:W3CDTF">2019-01-18T20:37:24Z</dcterms:created>
  <dcterms:modified xsi:type="dcterms:W3CDTF">2024-03-23T18:36:30Z</dcterms:modified>
</cp:coreProperties>
</file>