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0"/>
  </p:notesMasterIdLst>
  <p:handoutMasterIdLst>
    <p:handoutMasterId r:id="rId21"/>
  </p:handoutMasterIdLst>
  <p:sldIdLst>
    <p:sldId id="296" r:id="rId2"/>
    <p:sldId id="375" r:id="rId3"/>
    <p:sldId id="361" r:id="rId4"/>
    <p:sldId id="376" r:id="rId5"/>
    <p:sldId id="378" r:id="rId6"/>
    <p:sldId id="379" r:id="rId7"/>
    <p:sldId id="380" r:id="rId8"/>
    <p:sldId id="381" r:id="rId9"/>
    <p:sldId id="387" r:id="rId10"/>
    <p:sldId id="382" r:id="rId11"/>
    <p:sldId id="383" r:id="rId12"/>
    <p:sldId id="384" r:id="rId13"/>
    <p:sldId id="391" r:id="rId14"/>
    <p:sldId id="385" r:id="rId15"/>
    <p:sldId id="386" r:id="rId16"/>
    <p:sldId id="392" r:id="rId17"/>
    <p:sldId id="388" r:id="rId18"/>
    <p:sldId id="3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7396"/>
    <a:srgbClr val="D6D6CE"/>
    <a:srgbClr val="767676"/>
    <a:srgbClr val="A6A6A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67936" autoAdjust="0"/>
  </p:normalViewPr>
  <p:slideViewPr>
    <p:cSldViewPr snapToGrid="0" snapToObjects="1" showGuides="1">
      <p:cViewPr varScale="1">
        <p:scale>
          <a:sx n="53" d="100"/>
          <a:sy n="53" d="100"/>
        </p:scale>
        <p:origin x="2093" y="38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C6497-EDD6-47B0-AECE-10B2029B03D7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BFE0-B0D5-45A4-8300-4D7185654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C404-CDA9-4845-B42A-2FC66BD024A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058B3-987A-6A45-B91C-84067A2B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058B3-987A-6A45-B91C-84067A2BEF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 Sh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CD9831-3B3C-754B-A7A8-952190E4C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01106"/>
            <a:ext cx="5583936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rgbClr val="003366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6BDA11F-C7EA-8E41-AB78-A68AE2718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79" y="3680781"/>
            <a:ext cx="5551823" cy="62359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6395648"/>
            <a:ext cx="12192000" cy="470918"/>
            <a:chOff x="0" y="6395648"/>
            <a:chExt cx="12192000" cy="47091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803185-146A-A14A-A4BF-97AB80981521}"/>
                </a:ext>
              </a:extLst>
            </p:cNvPr>
            <p:cNvSpPr/>
            <p:nvPr userDrawn="1"/>
          </p:nvSpPr>
          <p:spPr>
            <a:xfrm>
              <a:off x="0" y="6400222"/>
              <a:ext cx="12192000" cy="46634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solidFill>
                  <a:srgbClr val="0070C0"/>
                </a:solidFill>
                <a:latin typeface="Helvetica" pitchFamily="2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C432EE2-7792-3845-B4F9-855AEA81B9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95648"/>
              <a:ext cx="12192000" cy="0"/>
            </a:xfrm>
            <a:prstGeom prst="line">
              <a:avLst/>
            </a:prstGeom>
            <a:ln w="6350">
              <a:solidFill>
                <a:srgbClr val="D6D6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47016"/>
            <a:ext cx="2760917" cy="5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2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2991CA0-39EA-1545-AEF0-B75C5CE47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01106"/>
            <a:ext cx="5583936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accent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1327F5D-F3C8-B04A-BB58-B93516C9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79" y="3680781"/>
            <a:ext cx="5551823" cy="62359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580225" y="6459132"/>
            <a:ext cx="340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niansi@ust.hk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395648"/>
            <a:ext cx="12192000" cy="470918"/>
            <a:chOff x="0" y="6395648"/>
            <a:chExt cx="12192000" cy="4709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803185-146A-A14A-A4BF-97AB80981521}"/>
                </a:ext>
              </a:extLst>
            </p:cNvPr>
            <p:cNvSpPr/>
            <p:nvPr userDrawn="1"/>
          </p:nvSpPr>
          <p:spPr>
            <a:xfrm>
              <a:off x="0" y="6400222"/>
              <a:ext cx="12192000" cy="46634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432EE2-7792-3845-B4F9-855AEA81B9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95648"/>
              <a:ext cx="12192000" cy="0"/>
            </a:xfrm>
            <a:prstGeom prst="line">
              <a:avLst/>
            </a:prstGeom>
            <a:ln w="6350">
              <a:solidFill>
                <a:srgbClr val="D6D6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 userDrawn="1"/>
        </p:nvSpPr>
        <p:spPr>
          <a:xfrm>
            <a:off x="2919971" y="6454925"/>
            <a:ext cx="340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niansi@ust.hk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47016"/>
            <a:ext cx="2760917" cy="5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9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000" b="0" i="0"/>
            </a:lvl3pPr>
            <a:lvl4pPr>
              <a:defRPr sz="1600" b="0" i="0"/>
            </a:lvl4pPr>
            <a:lvl5pPr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000" b="0" i="0"/>
            </a:lvl3pPr>
            <a:lvl4pPr>
              <a:defRPr sz="1600" b="0" i="0"/>
            </a:lvl4pPr>
            <a:lvl5pPr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"/>
            <a:ext cx="1051560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 i="0">
                <a:solidFill>
                  <a:srgbClr val="8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400425"/>
          </a:xfrm>
        </p:spPr>
        <p:txBody>
          <a:bodyPr/>
          <a:lstStyle>
            <a:lvl1pPr>
              <a:defRPr sz="2400" b="0" i="0"/>
            </a:lvl1pPr>
            <a:lvl2pPr>
              <a:defRPr sz="2000" b="0" i="0"/>
            </a:lvl2pPr>
            <a:lvl3pPr>
              <a:defRPr sz="1800" b="0" i="0"/>
            </a:lvl3pPr>
            <a:lvl4pPr>
              <a:defRPr sz="1600" b="0" i="0"/>
            </a:lvl4pPr>
            <a:lvl5pPr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 i="0">
                <a:solidFill>
                  <a:srgbClr val="8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3400425"/>
          </a:xfrm>
        </p:spPr>
        <p:txBody>
          <a:bodyPr/>
          <a:lstStyle>
            <a:lvl1pPr>
              <a:defRPr sz="2400" b="0" i="0"/>
            </a:lvl1pPr>
            <a:lvl2pPr>
              <a:defRPr sz="2000" b="0" i="0"/>
            </a:lvl2pPr>
            <a:lvl3pPr>
              <a:defRPr sz="1800" b="0" i="0"/>
            </a:lvl3pPr>
            <a:lvl4pPr>
              <a:defRPr sz="1600" b="0" i="0"/>
            </a:lvl4pPr>
            <a:lvl5pPr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4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2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CFD0A-EE5E-3E41-9808-9D111F54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0B90FFB-1D8E-AF4C-A20C-D4A3B8A3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7EFA50-3B63-3A4E-837C-38C854BE2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3" y="1811867"/>
            <a:ext cx="3356036" cy="2047752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E8FA33-8160-E84B-9F98-0A2BFB2A2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3995065"/>
            <a:ext cx="3356035" cy="1128713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B00556-D0CC-204C-9B94-C8062981F51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417013" y="3995065"/>
            <a:ext cx="3357971" cy="1128713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899E92-C4B9-4144-ADBA-EF18DD11682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995828" y="3995065"/>
            <a:ext cx="3357969" cy="1128713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631A6A1-A439-A143-ABEA-DDB2D12F1818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417015" y="1811870"/>
            <a:ext cx="3357972" cy="2048933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8AC718-D08E-D142-ABDD-8F7BAA4AC98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995827" y="1811870"/>
            <a:ext cx="3357972" cy="2048933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946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Grey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2430928"/>
            <a:ext cx="5264149" cy="199178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76767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580225" y="6459132"/>
            <a:ext cx="340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ninsi@ust.hk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395648"/>
            <a:ext cx="12192000" cy="470918"/>
            <a:chOff x="0" y="6395648"/>
            <a:chExt cx="12192000" cy="4709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803185-146A-A14A-A4BF-97AB80981521}"/>
                </a:ext>
              </a:extLst>
            </p:cNvPr>
            <p:cNvSpPr/>
            <p:nvPr userDrawn="1"/>
          </p:nvSpPr>
          <p:spPr>
            <a:xfrm>
              <a:off x="0" y="6400222"/>
              <a:ext cx="12192000" cy="46634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432EE2-7792-3845-B4F9-855AEA81B9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95648"/>
              <a:ext cx="12192000" cy="0"/>
            </a:xfrm>
            <a:prstGeom prst="line">
              <a:avLst/>
            </a:prstGeom>
            <a:ln w="6350">
              <a:solidFill>
                <a:srgbClr val="D6D6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 userDrawn="1"/>
        </p:nvSpPr>
        <p:spPr>
          <a:xfrm>
            <a:off x="2919971" y="6454925"/>
            <a:ext cx="340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niansi@ust.hk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47016"/>
            <a:ext cx="2760917" cy="5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395648"/>
            <a:ext cx="12192000" cy="470918"/>
            <a:chOff x="0" y="6395648"/>
            <a:chExt cx="12192000" cy="4709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803185-146A-A14A-A4BF-97AB80981521}"/>
                </a:ext>
              </a:extLst>
            </p:cNvPr>
            <p:cNvSpPr/>
            <p:nvPr userDrawn="1"/>
          </p:nvSpPr>
          <p:spPr>
            <a:xfrm>
              <a:off x="0" y="6400222"/>
              <a:ext cx="12192000" cy="466344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432EE2-7792-3845-B4F9-855AEA81B9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95648"/>
              <a:ext cx="12192000" cy="0"/>
            </a:xfrm>
            <a:prstGeom prst="line">
              <a:avLst/>
            </a:prstGeom>
            <a:ln w="6350">
              <a:solidFill>
                <a:srgbClr val="D6D6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0"/>
            <a:ext cx="10515600" cy="13127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534136"/>
            <a:ext cx="10515600" cy="44294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1" y="6459132"/>
            <a:ext cx="343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E5C833-4073-5D47-B09D-AF15D624975A}"/>
              </a:ext>
            </a:extLst>
          </p:cNvPr>
          <p:cNvCxnSpPr>
            <a:cxnSpLocks/>
          </p:cNvCxnSpPr>
          <p:nvPr userDrawn="1"/>
        </p:nvCxnSpPr>
        <p:spPr>
          <a:xfrm>
            <a:off x="0" y="1344113"/>
            <a:ext cx="12192000" cy="0"/>
          </a:xfrm>
          <a:prstGeom prst="line">
            <a:avLst/>
          </a:prstGeom>
          <a:ln w="38100">
            <a:solidFill>
              <a:srgbClr val="D6D6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919971" y="6454925"/>
            <a:ext cx="340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niansi@ust.hk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47016"/>
            <a:ext cx="2760917" cy="5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3" r:id="rId2"/>
    <p:sldLayoutId id="214748368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70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3366"/>
          </a:solidFill>
          <a:latin typeface="Helvetica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366"/>
        </a:buClr>
        <a:buFont typeface="Arial" panose="020B0604020202020204" pitchFamily="34" charset="0"/>
        <a:buChar char="•"/>
        <a:defRPr sz="3200" b="0" i="0" kern="1200">
          <a:solidFill>
            <a:srgbClr val="76767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6"/>
        </a:buClr>
        <a:buFont typeface="Arial" panose="020B0604020202020204" pitchFamily="34" charset="0"/>
        <a:buChar char="•"/>
        <a:defRPr sz="2800" b="0" i="0" kern="1200">
          <a:solidFill>
            <a:srgbClr val="76767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6"/>
        </a:buClr>
        <a:buFont typeface="Arial" panose="020B0604020202020204" pitchFamily="34" charset="0"/>
        <a:buChar char="•"/>
        <a:defRPr sz="2000" b="0" i="0" kern="1200">
          <a:solidFill>
            <a:srgbClr val="76767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6"/>
        </a:buClr>
        <a:buFont typeface="Arial" panose="020B0604020202020204" pitchFamily="34" charset="0"/>
        <a:buChar char="•"/>
        <a:defRPr sz="1600" b="0" i="0" kern="1200">
          <a:solidFill>
            <a:srgbClr val="76767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6"/>
        </a:buClr>
        <a:buFont typeface="Arial" panose="020B0604020202020204" pitchFamily="34" charset="0"/>
        <a:buChar char="•"/>
        <a:defRPr sz="1400" b="0" i="0" kern="1200">
          <a:solidFill>
            <a:srgbClr val="76767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2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7.xml"/><Relationship Id="rId7" Type="http://schemas.openxmlformats.org/officeDocument/2006/relationships/image" Target="../media/image3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00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9.png"/><Relationship Id="rId4" Type="http://schemas.openxmlformats.org/officeDocument/2006/relationships/tags" Target="../tags/tag28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8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6.png"/><Relationship Id="rId5" Type="http://schemas.openxmlformats.org/officeDocument/2006/relationships/tags" Target="../tags/tag10.xml"/><Relationship Id="rId10" Type="http://schemas.openxmlformats.org/officeDocument/2006/relationships/image" Target="../media/image15.png"/><Relationship Id="rId4" Type="http://schemas.openxmlformats.org/officeDocument/2006/relationships/tags" Target="../tags/tag9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01106"/>
            <a:ext cx="11026588" cy="2387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Statistical Learning of Distributionally Robust Stochastic Control in Continuous State Spaces</a:t>
            </a:r>
            <a:br>
              <a:rPr lang="en-US" altLang="zh-CN" dirty="0"/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578" y="3680780"/>
            <a:ext cx="9020736" cy="1306855"/>
          </a:xfrm>
        </p:spPr>
        <p:txBody>
          <a:bodyPr>
            <a:noAutofit/>
          </a:bodyPr>
          <a:lstStyle/>
          <a:p>
            <a:r>
              <a:rPr lang="en-US" sz="2400" dirty="0"/>
              <a:t>Shengbo Wang (Stanford) </a:t>
            </a:r>
          </a:p>
          <a:p>
            <a:r>
              <a:rPr lang="en-US" sz="2400" b="1" dirty="0"/>
              <a:t>Nian Si (Stanford </a:t>
            </a:r>
            <a:r>
              <a:rPr lang="zh-CN" altLang="en-US" sz="2400" b="1" dirty="0"/>
              <a:t>→ </a:t>
            </a:r>
            <a:r>
              <a:rPr lang="en-US" sz="2400" b="1" dirty="0"/>
              <a:t>University of Chicago </a:t>
            </a:r>
            <a:r>
              <a:rPr lang="zh-CN" altLang="en-US" sz="2400" b="1" dirty="0"/>
              <a:t>→ </a:t>
            </a:r>
            <a:r>
              <a:rPr lang="en-US" sz="2400" b="1" dirty="0"/>
              <a:t>HKUST)</a:t>
            </a:r>
          </a:p>
          <a:p>
            <a:r>
              <a:rPr lang="en-US" sz="2400" dirty="0"/>
              <a:t>Jose Blanchet (Stanford)</a:t>
            </a:r>
          </a:p>
          <a:p>
            <a:r>
              <a:rPr lang="en-US" sz="2400" dirty="0"/>
              <a:t>Zhengyuan Zhou (NYU)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blue and gold logo&#10;&#10;Description automatically generated">
            <a:extLst>
              <a:ext uri="{FF2B5EF4-FFF2-40B4-BE49-F238E27FC236}">
                <a16:creationId xmlns:a16="http://schemas.microsoft.com/office/drawing/2014/main" id="{E6DEFCC9-A9EA-8278-15CE-A2868065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82015" cy="1201106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6FBD8B0A-DBB7-2838-CFE7-122844C5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75" y="89857"/>
            <a:ext cx="44672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5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3BD4-59A6-D2F0-A9B9-CD88BA01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Learning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64324-7B7B-0216-AC52-96AF108C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C235A0D-40E0-9436-3737-626CCF6A01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</a:t>
                </a:r>
                <a:r>
                  <a:rPr lang="en-US" dirty="0" err="1"/>
                  <a:t>i.i.d.</a:t>
                </a:r>
                <a:r>
                  <a:rPr lang="en-US" dirty="0"/>
                  <a:t>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sufficient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error?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C235A0D-40E0-9436-3737-626CCF6A0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203" r="-255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IguanaTex Bitmap Display&#10;&#10;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&#10;\begin{align*}&#10;v^*(s):&amp;= \sup_{\pi}\inf_{W\sim\mu\in \mathcal{P}} E_{s}^{\pi,\mu} \sum_{t=1}^\infty\alpha^tr(X_t,A_t), \\&#10; X_{t+1} &amp;= f(X_t,A_t,W_t).&#10;\end{align*}&#10;&#10;\end{document}">
            <a:extLst>
              <a:ext uri="{FF2B5EF4-FFF2-40B4-BE49-F238E27FC236}">
                <a16:creationId xmlns:a16="http://schemas.microsoft.com/office/drawing/2014/main" id="{CB9061C9-3D0B-4020-EA2D-E598B95817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79105" y="1598576"/>
            <a:ext cx="7321599" cy="1750552"/>
          </a:xfrm>
          <a:prstGeom prst="rect">
            <a:avLst/>
          </a:prstGeom>
        </p:spPr>
      </p:pic>
      <p:pic>
        <p:nvPicPr>
          <p:cNvPr id="10" name="Picture 9" descr="IguanaTex Bitmap Display&#10;&#10;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P} = \{\mu:W_c(\mu,\mu_0)\leq \delta\}$ or &#10;$\mathcal{P} = \{\mu  \ll \mu_0: D_{f_k}(\mu\|\mu_0)\leq \delta\}$.&#10;&#10;\end{document}">
            <a:extLst>
              <a:ext uri="{FF2B5EF4-FFF2-40B4-BE49-F238E27FC236}">
                <a16:creationId xmlns:a16="http://schemas.microsoft.com/office/drawing/2014/main" id="{2FB42952-F24E-3B76-0FE7-EBE8BC8B0F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1526" y="3791899"/>
            <a:ext cx="10493559" cy="4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B020-04BB-02BE-9667-4A4CAB60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C1C8-71DE-E353-2C7F-BF8B6805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6" y="1534136"/>
            <a:ext cx="10515600" cy="4429492"/>
          </a:xfrm>
        </p:spPr>
        <p:txBody>
          <a:bodyPr/>
          <a:lstStyle/>
          <a:p>
            <a:r>
              <a:rPr lang="en-US" dirty="0"/>
              <a:t>Current-action-aware (CAA) adversary:</a:t>
            </a:r>
          </a:p>
          <a:p>
            <a:pPr lvl="1"/>
            <a:r>
              <a:rPr lang="en-US" dirty="0"/>
              <a:t>Define the filtration</a:t>
            </a:r>
          </a:p>
          <a:p>
            <a:pPr lvl="1"/>
            <a:r>
              <a:rPr lang="en-US" dirty="0"/>
              <a:t>The adversarial choice:</a:t>
            </a:r>
          </a:p>
          <a:p>
            <a:pPr lvl="1"/>
            <a:r>
              <a:rPr lang="en-US" dirty="0"/>
              <a:t>SA-rectangularity. </a:t>
            </a:r>
          </a:p>
          <a:p>
            <a:pPr lvl="1"/>
            <a:endParaRPr lang="en-US" dirty="0"/>
          </a:p>
          <a:p>
            <a:r>
              <a:rPr lang="en-US" dirty="0"/>
              <a:t>Current-action-unaware (CAU) adversary:</a:t>
            </a:r>
          </a:p>
          <a:p>
            <a:pPr lvl="1"/>
            <a:r>
              <a:rPr lang="en-US" dirty="0"/>
              <a:t>Define the filtration</a:t>
            </a:r>
          </a:p>
          <a:p>
            <a:pPr lvl="1"/>
            <a:r>
              <a:rPr lang="en-US" dirty="0"/>
              <a:t>The adversarial choice: </a:t>
            </a:r>
          </a:p>
          <a:p>
            <a:pPr lvl="1"/>
            <a:r>
              <a:rPr lang="en-US" dirty="0"/>
              <a:t> S-rectangularity. 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1E228-570F-9566-B741-A67F6483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F}^+_t= \sigma(X_0,A_0,\ldots,X_t,A_t)$.&#10;&#10;&#10;\end{document}" title="IguanaTex Bitmap Display">
            <a:extLst>
              <a:ext uri="{FF2B5EF4-FFF2-40B4-BE49-F238E27FC236}">
                <a16:creationId xmlns:a16="http://schemas.microsoft.com/office/drawing/2014/main" id="{C21B3277-46C0-923C-5F3E-4279BB451B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36576" y="2106434"/>
            <a:ext cx="4339201" cy="394667"/>
          </a:xfrm>
          <a:prstGeom prst="rect">
            <a:avLst/>
          </a:prstGeom>
        </p:spPr>
      </p:pic>
      <p:pic>
        <p:nvPicPr>
          <p:cNvPr id="8" name="Picture 7" descr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F}^-_t= \sigma(X_0,A_0,\ldots,X_t)$.&#10;&#10;&#10;\end{document}" title="IguanaTex Bitmap Display">
            <a:extLst>
              <a:ext uri="{FF2B5EF4-FFF2-40B4-BE49-F238E27FC236}">
                <a16:creationId xmlns:a16="http://schemas.microsoft.com/office/drawing/2014/main" id="{2320CEB0-4B8A-C976-C92C-73911DF319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36575" y="4484747"/>
            <a:ext cx="3795200" cy="356267"/>
          </a:xfrm>
          <a:prstGeom prst="rect">
            <a:avLst/>
          </a:prstGeom>
        </p:spPr>
      </p:pic>
      <p:pic>
        <p:nvPicPr>
          <p:cNvPr id="21" name="Picture 20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W_t|\mathcal{F}_t^+ \sim \mu_t(X_0,A_0,\ldots,X_t,A_t).$&#10;&#10;\end{document}" title="IguanaTex Bitmap Display">
            <a:extLst>
              <a:ext uri="{FF2B5EF4-FFF2-40B4-BE49-F238E27FC236}">
                <a16:creationId xmlns:a16="http://schemas.microsoft.com/office/drawing/2014/main" id="{EA7094B8-745A-93F5-85C0-6865F810B5D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59087" y="2543882"/>
            <a:ext cx="5004802" cy="394667"/>
          </a:xfrm>
          <a:prstGeom prst="rect">
            <a:avLst/>
          </a:prstGeom>
        </p:spPr>
      </p:pic>
      <p:pic>
        <p:nvPicPr>
          <p:cNvPr id="25" name="Picture 24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W_t|\mathcal{F}_t^- \sim \mu_t(X_0,A_0,\ldots,X_t)$ independent of $A_t$.&#10;&#10;\end{document}" title="IguanaTex Bitmap Display">
            <a:extLst>
              <a:ext uri="{FF2B5EF4-FFF2-40B4-BE49-F238E27FC236}">
                <a16:creationId xmlns:a16="http://schemas.microsoft.com/office/drawing/2014/main" id="{083FAAB2-047F-FBD5-6F85-24163E33A5B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59088" y="4926433"/>
            <a:ext cx="7379204" cy="3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EB14-EE2F-413B-E03B-69884623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D8E0-0EC5-8C85-EA24-BF507126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Current-action-aware case: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Current-action-unaware case: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6B337-4686-9D94-9477-CFEC2D1A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IguanaTex Bitmap Display&#10;&#10;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\begin{equation*}\label{eqn:def_action_aware_DR_bellman_eqn}\begin{aligned}&#10;u(x) &#10;=\sup_{a\in\mathcal{A}} r(x,a) + \alpha\inf_{\psi\in \mathcal{P}}\int_{\mathcal{W}} u(f(x,a,w))\psi(dw)=:\mathcal{T}(u)(x)\end{aligned}&#10;\end{equation*}&#10;&#10;&#10;\end{document}">
            <a:extLst>
              <a:ext uri="{FF2B5EF4-FFF2-40B4-BE49-F238E27FC236}">
                <a16:creationId xmlns:a16="http://schemas.microsoft.com/office/drawing/2014/main" id="{692BF3C4-C594-6972-5C08-EF9699CBE9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3430" y="2240352"/>
            <a:ext cx="10747123" cy="936229"/>
          </a:xfrm>
          <a:prstGeom prst="rect">
            <a:avLst/>
          </a:prstGeom>
        </p:spPr>
      </p:pic>
      <p:pic>
        <p:nvPicPr>
          <p:cNvPr id="16" name="Picture 15" descr="IguanaTex Bitmap Display&#10;&#10;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\begin{align*}\label{eqn:def_action_unaware_DR_bellman_eqn}&#10;\bar{u}(x) &amp;= \sup_{\phi\in\mathcal{Q}(\mathcal{A})}\inf_{\psi\in \mathcal{P}} \int_{\mathcal{A}\times\mathcal{W}} r(x,a) + \alpha \bar u(f(x,a,w))(\phi\times\psi)(da,dw) \\&#10;&amp; =: \overline{\mathcal{T}}(\bar{u})(x)&#10;\end{align*}&#10;&#10;&#10;\end{document}">
            <a:extLst>
              <a:ext uri="{FF2B5EF4-FFF2-40B4-BE49-F238E27FC236}">
                <a16:creationId xmlns:a16="http://schemas.microsoft.com/office/drawing/2014/main" id="{8C074488-5441-E985-9EC3-676BF760F1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9868" y="4502226"/>
            <a:ext cx="11315201" cy="16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EF23-C743-48E1-4C54-B5648DA3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B303-FE9A-637F-B5B1-369798BF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85" y="3004459"/>
            <a:ext cx="11237229" cy="2857571"/>
          </a:xfrm>
        </p:spPr>
        <p:txBody>
          <a:bodyPr/>
          <a:lstStyle/>
          <a:p>
            <a:r>
              <a:rPr lang="en-US" dirty="0"/>
              <a:t>Remark: this proposition is not trivial. In fact, if the controller and the adversary are not “symmetric”, Proposition 1 may not be true.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2D1A9-1DC8-E279-162C-BB3BDCEC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\begin{proposition}&#10;If the controller and the adversary are both ``history-dependent&quot;, the optimal value function $v^*$ is the unique solution to the aforementioned Bellman functons.&#10;\end{proposition}&#10;&#10;&#10;\end{document}" title="IguanaTex Bitmap Display">
            <a:extLst>
              <a:ext uri="{FF2B5EF4-FFF2-40B4-BE49-F238E27FC236}">
                <a16:creationId xmlns:a16="http://schemas.microsoft.com/office/drawing/2014/main" id="{6A66B085-47E2-3E3D-2F1B-37F27A8093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6571" y="1626933"/>
            <a:ext cx="11958858" cy="134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343814-868C-D96B-694D-E8EDC44A5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72" y="3988598"/>
            <a:ext cx="8074142" cy="19385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B95DCB-E6F3-8796-FD40-88F8AB87B89D}"/>
              </a:ext>
            </a:extLst>
          </p:cNvPr>
          <p:cNvSpPr txBox="1"/>
          <p:nvPr/>
        </p:nvSpPr>
        <p:spPr>
          <a:xfrm>
            <a:off x="333829" y="5754080"/>
            <a:ext cx="11741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Wang, Shengbo, Nian Si, Jose Blanchet, and Zhengyuan Zhou. "On the foundation of distributionally robust reinforcement learning." </a:t>
            </a:r>
            <a:r>
              <a:rPr lang="en-US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arXiv:2311.09018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(2023).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B186-DBAF-4AF5-DEE5-C54BBC2A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Learning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344DD-8CB5-6476-BA72-E93BFB874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be the solution of the empirical Bellman equation.</a:t>
                </a:r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Lipschitz assumption: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will upper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344DD-8CB5-6476-BA72-E93BFB874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20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886FA-0CE1-782A-5BC4-D98533FB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IguanaTex Bitmap Display&#10;&#10;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Change $\mathcal{P}$ to $\mathcal{\hat{P}}$&#10;&#10;&#10;\end{document}">
            <a:extLst>
              <a:ext uri="{FF2B5EF4-FFF2-40B4-BE49-F238E27FC236}">
                <a16:creationId xmlns:a16="http://schemas.microsoft.com/office/drawing/2014/main" id="{8434EA1E-4D2C-1587-479C-43C17022EB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83658" y="2043850"/>
            <a:ext cx="2346667" cy="407467"/>
          </a:xfrm>
          <a:prstGeom prst="rect">
            <a:avLst/>
          </a:prstGeom>
        </p:spPr>
      </p:pic>
      <p:pic>
        <p:nvPicPr>
          <p:cNvPr id="8" name="Picture 7" descr="IguanaTex Bitmap Display&#10;&#10;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\hat{P}} = \{\mu:W_c(\mu,\hat{\mu}_n)\leq \delta\}$ or &#10;$\mathcal{\hat{P}} = \{\mu  \ll \mu_0: D_{f_k}(\mu\|\hat{\mu}_n)\leq \delta\}$.&#10;&#10;&#10;&#10;\end{document}">
            <a:extLst>
              <a:ext uri="{FF2B5EF4-FFF2-40B4-BE49-F238E27FC236}">
                <a16:creationId xmlns:a16="http://schemas.microsoft.com/office/drawing/2014/main" id="{E818A885-A03C-E906-B3AE-E45C77ED2B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83658" y="2540000"/>
            <a:ext cx="9250134" cy="439467"/>
          </a:xfrm>
          <a:prstGeom prst="rect">
            <a:avLst/>
          </a:prstGeom>
        </p:spPr>
      </p:pic>
      <p:pic>
        <p:nvPicPr>
          <p:cNvPr id="10" name="Picture 9" descr="IguanaTex Bitmap Display&#10;&#10;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$|u^*(f(x,a,y)) - u^*(f(x',a',y))|\leq \ell(|x-x'| +|a-a'|).$$&#10;&#10;&#10;\end{document}">
            <a:extLst>
              <a:ext uri="{FF2B5EF4-FFF2-40B4-BE49-F238E27FC236}">
                <a16:creationId xmlns:a16="http://schemas.microsoft.com/office/drawing/2014/main" id="{96F0D84A-09E9-DD48-E943-EEBF24ADD5F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66744" y="4229985"/>
            <a:ext cx="9667048" cy="4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9AB3-16F6-8FA3-6442-1221B7D7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234F7-8A34-468F-16BE-4A0FA6D2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Content Placeholder 8" descr="A close-up of a list of words&#10;&#10;Description automatically generated">
            <a:extLst>
              <a:ext uri="{FF2B5EF4-FFF2-40B4-BE49-F238E27FC236}">
                <a16:creationId xmlns:a16="http://schemas.microsoft.com/office/drawing/2014/main" id="{A90BD87A-366E-DBEA-267A-3A29AEB8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817" y="1859631"/>
            <a:ext cx="10960365" cy="253494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7C6106-0341-57A4-991B-177B9B4DF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99260"/>
            <a:ext cx="4386943" cy="3197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640B8B-9485-20BC-A1EC-E12DF219A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1" y="1859631"/>
            <a:ext cx="10654346" cy="2630949"/>
          </a:xfrm>
          <a:prstGeom prst="rect">
            <a:avLst/>
          </a:prstGeom>
        </p:spPr>
      </p:pic>
      <p:pic>
        <p:nvPicPr>
          <p:cNvPr id="10" name="Picture 9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k'=k/(k-1)$&#10;&#10;\end{document}" title="IguanaTex Bitmap Display">
            <a:extLst>
              <a:ext uri="{FF2B5EF4-FFF2-40B4-BE49-F238E27FC236}">
                <a16:creationId xmlns:a16="http://schemas.microsoft.com/office/drawing/2014/main" id="{515F662F-032C-5E59-D2C6-75E18E2FE7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50868" y="4389548"/>
            <a:ext cx="1703009" cy="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C419-5C9E-D7A8-9964-6C81C3DA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Portfolio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D5DBD-7B9A-5A9B-82D5-7261B5CEDD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Tahoma" panose="020B0604030504040204" pitchFamily="34" charset="0"/>
                  </a:rPr>
                  <a:t>Suppose that there are m assets:</a:t>
                </a:r>
              </a:p>
              <a:p>
                <a:pPr lvl="1"/>
                <a:r>
                  <a:rPr lang="en-US" dirty="0">
                    <a:ea typeface="Tahoma" panose="020B0604030504040204" pitchFamily="34" charset="0"/>
                  </a:rPr>
                  <a:t> </a:t>
                </a:r>
              </a:p>
              <a:p>
                <a:r>
                  <a:rPr lang="en-US" dirty="0">
                    <a:ea typeface="Tahoma" panose="020B0604030504040204" pitchFamily="34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ea typeface="Tahoma" panose="020B0604030504040204" pitchFamily="34" charset="0"/>
                  </a:rPr>
                  <a:t> is the consumption at time t.</a:t>
                </a:r>
              </a:p>
              <a:p>
                <a:r>
                  <a:rPr lang="en-US" dirty="0">
                    <a:ea typeface="Tahoma" panose="020B0604030504040204" pitchFamily="34" charset="0"/>
                  </a:rPr>
                  <a:t> </a:t>
                </a:r>
              </a:p>
              <a:p>
                <a:r>
                  <a:rPr lang="en-US" altLang="zh-CN" dirty="0">
                    <a:ea typeface="Tahoma" panose="020B0604030504040204" pitchFamily="34" charset="0"/>
                  </a:rPr>
                  <a:t>Reward function: </a:t>
                </a:r>
                <a:r>
                  <a:rPr lang="en-US" dirty="0">
                    <a:ea typeface="Tahoma" panose="020B0604030504040204" pitchFamily="34" charset="0"/>
                  </a:rPr>
                  <a:t> </a:t>
                </a:r>
              </a:p>
              <a:p>
                <a:r>
                  <a:rPr lang="en-US" dirty="0">
                    <a:ea typeface="Tahoma" panose="020B0604030504040204" pitchFamily="34" charset="0"/>
                  </a:rPr>
                  <a:t>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dirty="0">
                    <a:ea typeface="Tahoma" panose="020B0604030504040204" pitchFamily="34" charset="0"/>
                  </a:rPr>
                  <a:t> </a:t>
                </a:r>
              </a:p>
              <a:p>
                <a:pPr lvl="1"/>
                <a:r>
                  <a:rPr lang="en-US" dirty="0">
                    <a:ea typeface="Tahoma" panose="020B0604030504040204" pitchFamily="34" charset="0"/>
                  </a:rPr>
                  <a:t>Build uncertainty sets around the empirical measure.</a:t>
                </a:r>
              </a:p>
              <a:p>
                <a:endParaRPr lang="en-US" dirty="0">
                  <a:ea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5D5DBD-7B9A-5A9B-82D5-7261B5CED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20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E44A4-3292-BF24-7315-B874EF78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X_t\in \mathbb{R}^m$ is the dollar-amount holding at time $t$.&#10;&#10;\end{document}" title="IguanaTex Bitmap Display">
            <a:extLst>
              <a:ext uri="{FF2B5EF4-FFF2-40B4-BE49-F238E27FC236}">
                <a16:creationId xmlns:a16="http://schemas.microsoft.com/office/drawing/2014/main" id="{3F92836C-6573-F080-92C0-E40C1D71BA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50984" y="2115129"/>
            <a:ext cx="7438933" cy="317867"/>
          </a:xfrm>
          <a:prstGeom prst="rect">
            <a:avLst/>
          </a:prstGeom>
        </p:spPr>
      </p:pic>
      <p:pic>
        <p:nvPicPr>
          <p:cNvPr id="10" name="Picture 9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A_t\in \mathbb{R}^m$ is the buying and selling decisions.&#10;&#10;\end{document}" title="IguanaTex Bitmap Display">
            <a:extLst>
              <a:ext uri="{FF2B5EF4-FFF2-40B4-BE49-F238E27FC236}">
                <a16:creationId xmlns:a16="http://schemas.microsoft.com/office/drawing/2014/main" id="{D37F0CCB-FD11-0E61-D077-9DA23B28AA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5027" y="2601259"/>
            <a:ext cx="7762895" cy="373029"/>
          </a:xfrm>
          <a:prstGeom prst="rect">
            <a:avLst/>
          </a:prstGeom>
        </p:spPr>
      </p:pic>
      <p:pic>
        <p:nvPicPr>
          <p:cNvPr id="6" name="Picture 5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X_{t+1}=(I+W_t)(X_t+A_t)$, where $W_t=\mathrm{diag}(R_t)$.&#10;&#10;\end{document}" title="IguanaTex Bitmap Display">
            <a:extLst>
              <a:ext uri="{FF2B5EF4-FFF2-40B4-BE49-F238E27FC236}">
                <a16:creationId xmlns:a16="http://schemas.microsoft.com/office/drawing/2014/main" id="{9222B99F-C3F7-F3EE-E0B0-745749D50F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7524" y="3631495"/>
            <a:ext cx="8767390" cy="407162"/>
          </a:xfrm>
          <a:prstGeom prst="rect">
            <a:avLst/>
          </a:prstGeom>
        </p:spPr>
      </p:pic>
      <p:pic>
        <p:nvPicPr>
          <p:cNvPr id="16" name="Picture 15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r(X_t,A_t) = U(-\mathbf{1}^\top A_t).$&#10;&#10;\end{document}" title="IguanaTex Bitmap Display">
            <a:extLst>
              <a:ext uri="{FF2B5EF4-FFF2-40B4-BE49-F238E27FC236}">
                <a16:creationId xmlns:a16="http://schemas.microsoft.com/office/drawing/2014/main" id="{A2EF54A5-86DF-C62C-DC0B-B6538BC724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34590" y="4186161"/>
            <a:ext cx="4122819" cy="4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E324-F356-5144-B3AB-33F2029E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C16DC-EF0A-2BFF-CCCB-19008269A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Distributional robust stochastic control with a known state recursion is a more natural formulation in many contexts.</a:t>
            </a:r>
          </a:p>
          <a:p>
            <a:r>
              <a:rPr lang="en-US" dirty="0"/>
              <a:t>The sample complexities could be derived even for continuous state-action spaces.</a:t>
            </a:r>
          </a:p>
          <a:p>
            <a:pPr lvl="1"/>
            <a:r>
              <a:rPr lang="en-US" dirty="0"/>
              <a:t>Potentially less conservative and easy to learn.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04742-0967-B592-3878-9DFE6BBB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5944A-0CD9-D3CC-FB2D-0B51CF694E5A}"/>
              </a:ext>
            </a:extLst>
          </p:cNvPr>
          <p:cNvSpPr txBox="1"/>
          <p:nvPr/>
        </p:nvSpPr>
        <p:spPr>
          <a:xfrm>
            <a:off x="910770" y="4393968"/>
            <a:ext cx="10638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Takeaway</a:t>
            </a:r>
            <a:r>
              <a:rPr lang="en-US" altLang="zh-CN" sz="32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well-crafted formulation that uses available information effectively is crucial for the DRO problem to ensure tractability, learnability, and reduced conservativeness.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73836-6DA3-8700-E7F5-590EFCF0382F}"/>
              </a:ext>
            </a:extLst>
          </p:cNvPr>
          <p:cNvSpPr txBox="1"/>
          <p:nvPr/>
        </p:nvSpPr>
        <p:spPr>
          <a:xfrm>
            <a:off x="3055257" y="3276991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8A96E40-4C44-0A17-7E8A-AC599B9803EA}"/>
              </a:ext>
            </a:extLst>
          </p:cNvPr>
          <p:cNvSpPr txBox="1">
            <a:spLocks/>
          </p:cNvSpPr>
          <p:nvPr/>
        </p:nvSpPr>
        <p:spPr>
          <a:xfrm>
            <a:off x="838200" y="4497686"/>
            <a:ext cx="10370460" cy="1465942"/>
          </a:xfrm>
          <a:prstGeom prst="roundRect">
            <a:avLst/>
          </a:prstGeom>
          <a:solidFill>
            <a:srgbClr val="003366">
              <a:alpha val="10000"/>
            </a:srgbClr>
          </a:solidFill>
          <a:ln w="12700" cap="flat" cmpd="sng" algn="ctr">
            <a:solidFill>
              <a:srgbClr val="00336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366"/>
              </a:buClr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66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66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66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366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545A6C-EB1D-1944-B888-EE98EEE66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Q &amp; 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7B442-D9F6-EC5B-E0BA-92EDA63B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74709-24C9-ED20-256C-CEB4C24B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18" y="966561"/>
            <a:ext cx="4286250" cy="428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90A57-EA1D-1A80-81CB-996565CB9F5A}"/>
              </a:ext>
            </a:extLst>
          </p:cNvPr>
          <p:cNvSpPr txBox="1"/>
          <p:nvPr/>
        </p:nvSpPr>
        <p:spPr>
          <a:xfrm>
            <a:off x="7851989" y="5370285"/>
            <a:ext cx="409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2406.11281</a:t>
            </a:r>
          </a:p>
        </p:txBody>
      </p:sp>
    </p:spTree>
    <p:extLst>
      <p:ext uri="{BB962C8B-B14F-4D97-AF65-F5344CB8AC3E}">
        <p14:creationId xmlns:p14="http://schemas.microsoft.com/office/powerpoint/2010/main" val="387280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022874" cy="1312744"/>
          </a:xfrm>
        </p:spPr>
        <p:txBody>
          <a:bodyPr/>
          <a:lstStyle/>
          <a:p>
            <a:r>
              <a:rPr lang="en-US" dirty="0"/>
              <a:t>Motivation: Auto-Driving Car Trained from a Simulator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7" y="2459510"/>
            <a:ext cx="5999433" cy="399962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744"/>
            <a:ext cx="5858693" cy="3848637"/>
          </a:xfrm>
        </p:spPr>
      </p:pic>
      <p:sp>
        <p:nvSpPr>
          <p:cNvPr id="13" name="TextBox 12"/>
          <p:cNvSpPr txBox="1"/>
          <p:nvPr/>
        </p:nvSpPr>
        <p:spPr>
          <a:xfrm>
            <a:off x="1541416" y="5341463"/>
            <a:ext cx="344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77214" y="1698934"/>
            <a:ext cx="3845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2931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Distributionally Robust MDP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\documentclass{article}&#10;\usepackage{amsmath}&#10;\usepackage{amssymb}&#10;\usepackage{amsfonts}&#10;\usepackage{amsthm}&#10;\pagestyle{empty}&#10;\usepackage{graphics}&#10;\usepackage{graphicx}&#10;\usepackage{times}&#10;\usepackage{tikz}&#10;\newtheorem{theorem}{Theorem}&#10;\newtheorem{corollary}{Corollary}&#10;\newtheorem{case}{Case}&#10;\newtheorem{lemma}{Lemma}&#10;\newtheorem{proposition}{Proposition}&#10;\newtheorem{assumption}{Assumption}&#10;\theoremstyle{definition}&#10;\newtheorem{definition}{Definition}&#10;\newtheorem{example}{Example}&#10;\newtheorem{remark}{Remark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equation*}&#10;   v^*(s):= \sup_{\pi} \inf _{\kappa \in \mathcal{P}} E_s^{\pi,\kappa}\left[\sum_{t=1}^\infty \alpha^{t} r(X_t,A_t)\right]&#10;    \label{intro:drmdp}&#10;\end{equation*}&#10;&#10;&#10;\end{document}" title="IguanaTex Bitmap Display">
            <a:extLst>
              <a:ext uri="{FF2B5EF4-FFF2-40B4-BE49-F238E27FC236}">
                <a16:creationId xmlns:a16="http://schemas.microsoft.com/office/drawing/2014/main" id="{EBDE8037-13EB-504C-36C0-059C75786A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25297" y="1952673"/>
            <a:ext cx="6870553" cy="1214171"/>
          </a:xfrm>
          <a:prstGeom prst="rect">
            <a:avLst/>
          </a:prstGeom>
        </p:spPr>
      </p:pic>
      <p:pic>
        <p:nvPicPr>
          <p:cNvPr id="5" name="Picture 4" descr="\documentclass{article}&#10;\pagestyle{empty}&#10;\usepackage{amsmath}&#10;\usepackage{amssymb}&#10;\usepackage{amsfonts}&#10;\usepackage{amsthm}&#10;\usepackage[a4paper, total={4in, 8in}]{geometry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Sample complexity for learning $v^*(\cdot)$: $\Theta\left(\frac{|S||A|}{\epsilon^2}\right)$ for various uncertainty sets under difference assumptions (Shi and Chi, 2023; Shi et al., 2023; Wang et al. 2023).&#10;&#10;&#10;\end{document}" title="IguanaTex Bitmap Display">
            <a:extLst>
              <a:ext uri="{FF2B5EF4-FFF2-40B4-BE49-F238E27FC236}">
                <a16:creationId xmlns:a16="http://schemas.microsoft.com/office/drawing/2014/main" id="{6CD3FD5E-76E1-6F29-D36D-C0A6A7213D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1329" y="3691157"/>
            <a:ext cx="11673603" cy="16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11A2-4EF3-EA29-041C-68727EE6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Distributionally Robust MDP</a:t>
            </a:r>
          </a:p>
        </p:txBody>
      </p:sp>
      <p:sp>
        <p:nvSpPr>
          <p:cNvPr id="4" name="Slide Number Placeholder 3 1">
            <a:extLst>
              <a:ext uri="{FF2B5EF4-FFF2-40B4-BE49-F238E27FC236}">
                <a16:creationId xmlns:a16="http://schemas.microsoft.com/office/drawing/2014/main" id="{D38F3B78-01D2-EC3B-EC7E-3394EDE2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\Theta\left(\frac{|S||A|}{\epsilon^2}\right)$&#10;&#10;&#10;\end{document}" title="IguanaTex Bitmap Display">
            <a:extLst>
              <a:ext uri="{FF2B5EF4-FFF2-40B4-BE49-F238E27FC236}">
                <a16:creationId xmlns:a16="http://schemas.microsoft.com/office/drawing/2014/main" id="{E60A672B-F3F3-0E68-6361-2800330FD9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7257" y="1785611"/>
            <a:ext cx="1709104" cy="728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00AB43-C229-F732-CBF4-802D78105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" y="3592133"/>
            <a:ext cx="2641600" cy="2641600"/>
          </a:xfrm>
          <a:prstGeom prst="rect">
            <a:avLst/>
          </a:prstGeom>
        </p:spPr>
      </p:pic>
      <p:sp>
        <p:nvSpPr>
          <p:cNvPr id="10" name="Oval Callout 8">
            <a:extLst>
              <a:ext uri="{FF2B5EF4-FFF2-40B4-BE49-F238E27FC236}">
                <a16:creationId xmlns:a16="http://schemas.microsoft.com/office/drawing/2014/main" id="{20B63CDC-4FBC-0A7D-0538-9F0AB3F38281}"/>
              </a:ext>
            </a:extLst>
          </p:cNvPr>
          <p:cNvSpPr/>
          <p:nvPr/>
        </p:nvSpPr>
        <p:spPr>
          <a:xfrm>
            <a:off x="2814319" y="2692471"/>
            <a:ext cx="8463766" cy="2641600"/>
          </a:xfrm>
          <a:prstGeom prst="wedgeEllipseCallout">
            <a:avLst>
              <a:gd name="adj1" fmla="val -57525"/>
              <a:gd name="adj2" fmla="val 54707"/>
            </a:avLst>
          </a:prstGeom>
          <a:solidFill>
            <a:schemeClr val="tx2">
              <a:lumMod val="20000"/>
              <a:lumOff val="8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Slide Number Placeholder 3 2">
            <a:extLst>
              <a:ext uri="{FF2B5EF4-FFF2-40B4-BE49-F238E27FC236}">
                <a16:creationId xmlns:a16="http://schemas.microsoft.com/office/drawing/2014/main" id="{12A985B7-4196-0BBB-B6C2-0029758C6B74}"/>
              </a:ext>
            </a:extLst>
          </p:cNvPr>
          <p:cNvSpPr txBox="1">
            <a:spLocks/>
          </p:cNvSpPr>
          <p:nvPr/>
        </p:nvSpPr>
        <p:spPr>
          <a:xfrm>
            <a:off x="8610601" y="6459132"/>
            <a:ext cx="343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bg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FC1CBA-4892-A140-A01E-A83B9C8F6E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961C7-5CA8-8E05-AFA8-A137BE459830}"/>
              </a:ext>
            </a:extLst>
          </p:cNvPr>
          <p:cNvSpPr txBox="1"/>
          <p:nvPr/>
        </p:nvSpPr>
        <p:spPr>
          <a:xfrm>
            <a:off x="3923200" y="2608665"/>
            <a:ext cx="6570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state and actions?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conservative…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may know some information about the dynamics. </a:t>
            </a:r>
          </a:p>
        </p:txBody>
      </p:sp>
    </p:spTree>
    <p:extLst>
      <p:ext uri="{BB962C8B-B14F-4D97-AF65-F5344CB8AC3E}">
        <p14:creationId xmlns:p14="http://schemas.microsoft.com/office/powerpoint/2010/main" val="198269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Inventory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Inventory control:</a:t>
                </a:r>
              </a:p>
              <a:p>
                <a:pPr lvl="1"/>
                <a:r>
                  <a:rPr 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the demand process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ordered inventory.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unknown, but the following functional form is known.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Only need to </a:t>
                </a:r>
                <a:r>
                  <a:rPr lang="en-US" dirty="0" err="1"/>
                  <a:t>robustify</a:t>
                </a:r>
                <a:r>
                  <a:rPr lang="en-US" dirty="0"/>
                  <a:t> the uncertainty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20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\documentclass{article}&#10;\usepackage{amsmath}&#10;\usepackage{amssymb}&#10;\usepackage{amsfonts}&#10;\usepackage{amsthm}&#10;\pagestyle{empty}&#10;\usepackage{graphics}&#10;\usepackage{graphicx}&#10;\usepackage{times}&#10;\usepackage{tikz}&#10;\usepackage{booktabs}&#10;\newtheorem{theorem}{Theorem}&#10;\newtheorem{corollary}{Corollary}&#10;\newtheorem{case}{Case}&#10;\newtheorem{lemma}{Lemma}&#10;\newtheorem{proposition}{Proposition}&#10;\newtheorem{assumption}{Assumption}&#10;\theoremstyle{definition}&#10;\newtheorem{definition}{Definition}&#10;\newtheorem{example}{Example}&#10;\newtheorem{remark}{Remark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[&#10;I_{t+1} = (I_{t} + A_t-D_t)_+&#10;\]&#10;&#10;&#10;&#10;\end{document}" title="IguanaTex Bitmap Display">
            <a:extLst>
              <a:ext uri="{FF2B5EF4-FFF2-40B4-BE49-F238E27FC236}">
                <a16:creationId xmlns:a16="http://schemas.microsoft.com/office/drawing/2014/main" id="{85C4C019-8D30-2AC5-4C02-C1E99FE4AC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22362" y="1625600"/>
            <a:ext cx="4035049" cy="407162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amssymb}&#10;\usepackage{amsfonts}&#10;\usepackage{amsthm}&#10;\pagestyle{empty}&#10;\usepackage{graphics}&#10;\usepackage{graphicx}&#10;\usepackage{times}&#10;\usepackage{tikz}&#10;\usepackage{booktabs}&#10;\newtheorem{theorem}{Theorem}&#10;\newtheorem{corollary}{Corollary}&#10;\newtheorem{case}{Case}&#10;\newtheorem{lemma}{Lemma}&#10;\newtheorem{proposition}{Proposition}&#10;\newtheorem{assumption}{Assumption}&#10;\theoremstyle{definition}&#10;\newtheorem{definition}{Definition}&#10;\newtheorem{example}{Example}&#10;\newtheorem{remark}{Remark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[&#10;I_{t+1} = f(I_t,A_t,D_t) = (I_{t} + A_t-D_t)_+&#10;\]&#10;&#10;&#10;&#10;\end{document}" title="IguanaTex Bitmap Display">
            <a:extLst>
              <a:ext uri="{FF2B5EF4-FFF2-40B4-BE49-F238E27FC236}">
                <a16:creationId xmlns:a16="http://schemas.microsoft.com/office/drawing/2014/main" id="{7D9FFCFB-7F73-7B42-3071-204469455B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53599" y="3682357"/>
            <a:ext cx="6736459" cy="4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9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C8A9-628D-CB40-3B52-AA406B51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534A-FF5C-320A-71B0-9AD8B51E6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formulations of distributional robust stochastic control problems?</a:t>
            </a:r>
          </a:p>
          <a:p>
            <a:endParaRPr lang="en-US" dirty="0"/>
          </a:p>
          <a:p>
            <a:r>
              <a:rPr lang="en-US" dirty="0"/>
              <a:t>What are statistical learning complexities?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E550A-4840-0158-0B14-40B064F2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3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4BBF-0149-612D-9674-688A49C0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E440-0B01-DCD2-A25D-CF340AF30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</a:t>
            </a:r>
          </a:p>
          <a:p>
            <a:pPr lvl="1"/>
            <a:r>
              <a:rPr lang="en-US" b="0" i="0" dirty="0">
                <a:effectLst/>
                <a:highlight>
                  <a:srgbClr val="FFFFFF"/>
                </a:highlight>
              </a:rPr>
              <a:t>Current-Action-Aware Adversary</a:t>
            </a:r>
          </a:p>
          <a:p>
            <a:pPr lvl="1"/>
            <a:r>
              <a:rPr lang="en-US" b="0" i="0" dirty="0">
                <a:effectLst/>
                <a:highlight>
                  <a:srgbClr val="FFFFFF"/>
                </a:highlight>
              </a:rPr>
              <a:t>Current-Action-Unaware Adversary</a:t>
            </a:r>
          </a:p>
          <a:p>
            <a:pPr lvl="1"/>
            <a:endParaRPr lang="en-US" dirty="0">
              <a:highlight>
                <a:srgbClr val="FFFFFF"/>
              </a:highlight>
            </a:endParaRPr>
          </a:p>
          <a:p>
            <a:r>
              <a:rPr lang="en-US" b="0" i="0" dirty="0">
                <a:effectLst/>
                <a:highlight>
                  <a:srgbClr val="FFFFFF"/>
                </a:highlight>
              </a:rPr>
              <a:t>Bellman equations</a:t>
            </a:r>
          </a:p>
          <a:p>
            <a:endParaRPr lang="en-US" dirty="0">
              <a:highlight>
                <a:srgbClr val="FFFFFF"/>
              </a:highlight>
            </a:endParaRPr>
          </a:p>
          <a:p>
            <a:r>
              <a:rPr lang="en-US" b="0" i="0" dirty="0">
                <a:effectLst/>
                <a:highlight>
                  <a:srgbClr val="FFFFFF"/>
                </a:highlight>
              </a:rPr>
              <a:t>Statistical complexities</a:t>
            </a:r>
          </a:p>
          <a:p>
            <a:pPr lvl="1"/>
            <a:endParaRPr lang="en-US" b="0" i="0" dirty="0">
              <a:effectLst/>
              <a:highlight>
                <a:srgbClr val="FFFFFF"/>
              </a:highlight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16D8A-0B2E-6BE7-7AA1-3538B872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5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155D-3700-B7FF-09F2-CEE0B5D2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5B73-E2E2-B991-26D7-EEA5A4E5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State: X; action: A, randomness: W.</a:t>
            </a:r>
          </a:p>
          <a:p>
            <a:r>
              <a:rPr lang="en-US" dirty="0"/>
              <a:t>A </a:t>
            </a:r>
            <a:r>
              <a:rPr lang="en-US" b="1" dirty="0"/>
              <a:t>known</a:t>
            </a:r>
            <a:r>
              <a:rPr lang="en-US" dirty="0"/>
              <a:t> state dynamic function:</a:t>
            </a:r>
          </a:p>
          <a:p>
            <a:endParaRPr lang="en-US" dirty="0"/>
          </a:p>
          <a:p>
            <a:r>
              <a:rPr lang="en-US" dirty="0"/>
              <a:t>A known reward function: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BC0B6-1078-5BB2-E6CC-0B056F57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f:\mathbb{X}\times\mathbb{A}\times\mathbb{W}\rightarrow\mathbb{X}$;&#10;&#10;&#10;\end{document}" title="IguanaTex Bitmap Display">
            <a:extLst>
              <a:ext uri="{FF2B5EF4-FFF2-40B4-BE49-F238E27FC236}">
                <a16:creationId xmlns:a16="http://schemas.microsoft.com/office/drawing/2014/main" id="{EDBB1888-0CAF-9AB0-7913-9A1111B6AE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60458" y="2200876"/>
            <a:ext cx="3540114" cy="368152"/>
          </a:xfrm>
          <a:prstGeom prst="rect">
            <a:avLst/>
          </a:prstGeom>
        </p:spPr>
      </p:pic>
      <p:pic>
        <p:nvPicPr>
          <p:cNvPr id="12" name="Picture 11" descr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$r:\mathbb{X}\times\mathbb{A}\rightarrow \mathbb{R}_+.$&#10;&#10;&#10;&#10;\end{document}" title="IguanaTex Bitmap Display">
            <a:extLst>
              <a:ext uri="{FF2B5EF4-FFF2-40B4-BE49-F238E27FC236}">
                <a16:creationId xmlns:a16="http://schemas.microsoft.com/office/drawing/2014/main" id="{D631D81A-930E-B338-6D77-47F57CA1D7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77906" y="3324997"/>
            <a:ext cx="2869639" cy="380343"/>
          </a:xfrm>
          <a:prstGeom prst="rect">
            <a:avLst/>
          </a:prstGeom>
        </p:spPr>
      </p:pic>
      <p:pic>
        <p:nvPicPr>
          <p:cNvPr id="7" name="Picture 6" descr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&#10;\begin{align*}&#10;v^*(s):&amp;= \sup_{\pi}\inf_{W\sim\mu\in \mathcal{P}} E_{s}^{\pi,\mu} \sum_{t=1}^\infty\alpha^tr(X_t,A_t).&#10;\end{align*}&#10;&#10;\end{document}" title="IguanaTex Bitmap Display">
            <a:extLst>
              <a:ext uri="{FF2B5EF4-FFF2-40B4-BE49-F238E27FC236}">
                <a16:creationId xmlns:a16="http://schemas.microsoft.com/office/drawing/2014/main" id="{16FDC431-D4C7-9D21-0E88-0EC18E0E0FD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93880" y="4083526"/>
            <a:ext cx="7316721" cy="1106895"/>
          </a:xfrm>
          <a:prstGeom prst="rect">
            <a:avLst/>
          </a:prstGeom>
        </p:spPr>
      </p:pic>
      <p:pic>
        <p:nvPicPr>
          <p:cNvPr id="22" name="Picture 21" descr="IguanaTex Bitmap Display&#10;&#10;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P} = \{\mu:W_c(\mu,\mu_0)\leq \delta\}$ or &#10;$\mathcal{P} = \{\mu  \ll \mu_0: D_{f_k}(\mu\|\mu_0)\leq \delta\}$.&#10;&#10;\end{document}">
            <a:extLst>
              <a:ext uri="{FF2B5EF4-FFF2-40B4-BE49-F238E27FC236}">
                <a16:creationId xmlns:a16="http://schemas.microsoft.com/office/drawing/2014/main" id="{A824AF8A-5191-7D25-28E4-7BEAC958A8E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46668" y="5592691"/>
            <a:ext cx="10493559" cy="424229"/>
          </a:xfrm>
          <a:prstGeom prst="rect">
            <a:avLst/>
          </a:prstGeom>
        </p:spPr>
      </p:pic>
      <p:pic>
        <p:nvPicPr>
          <p:cNvPr id="9" name="Picture 8" descr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 $X_{t+1} =f(X_t,A_t,W_t).$&#10;&#10;\end{document}" title="IguanaTex Bitmap Display">
            <a:extLst>
              <a:ext uri="{FF2B5EF4-FFF2-40B4-BE49-F238E27FC236}">
                <a16:creationId xmlns:a16="http://schemas.microsoft.com/office/drawing/2014/main" id="{30BA60AF-AFE3-7F08-1979-3B61110878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50782" y="2722746"/>
            <a:ext cx="3861943" cy="4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EFD9-8992-1472-D31B-3D855AD2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5FA42-DBCC-1C19-4A14-D234E5B6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\documentclass{article}&#10;\pagestyle{empty}&#10;\usepackage{amsmath}&#10;\usepackage{amssymb}&#10;\usepackage{amsfonts}&#10;\usepackage{amsthm}&#10;\usepackage{tikz}&#10;\newtheorem{theorem}{Theorem}&#10;\newtheorem{definition}{Defin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&#10;\begin{definition}[Wasserstein distance ambiguity sets]\label{def:Wd_set}&#10;Let $c:\mathbb{W}\times\mathbb{W} \rightarrow\mathbb{R}_+$ s.t. $c(w,w) = 0$ for all $w\in\mathbb{W}$. The Wasserstein distance for $\mu,\nu\in\mathcal{P}(\mathcal{W})$ with transportation cost function $c$ is defined as &#10;$$W_c(\mu,\nu):=\inf_{\xi\in\Xi(\mu,\nu)}\int_{\mathbb{W}\times\mathbb{W}}c d\xi, $$&#10;where $\Xi(\mu,\nu)$ is the set of probability measures on $\mathcal{W}\times\mathcal{W}$ s.t. $\xi(\cdot,\mathcal{W}) = \mu$ and $\xi(\mathcal{W},\cdot) = \nu$ for all $\xi\in\Xi(\mu,\nu)$. &#10;\end{definition}&#10;\begin{definition}[$f_k$-divergence ambiguity sets]\label{def:f_k_div_set}&#10;    For $k &gt; 1$ and probability measures $\mu\ll\mu_0$ in $\mathcal{P}(\mathcal{W})$, let &#10;    \[&#10;    f_k(t):=\frac{t^k - kt+k-1}{k(k-1)}, \quad D_{f_k}(\mu\|\mu_0) := \int_{\mathbb{W}} f_k\left(\frac{d\mu}{d\mu_0}\right)d\mu_0. &#10;    \] &#10;    &#10;\end{definition}&#10;&#10;&#10;\end{document}" title="IguanaTex Bitmap Display">
            <a:extLst>
              <a:ext uri="{FF2B5EF4-FFF2-40B4-BE49-F238E27FC236}">
                <a16:creationId xmlns:a16="http://schemas.microsoft.com/office/drawing/2014/main" id="{B5CD0D65-E3A2-8A17-C7E3-E56721EF72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8200" y="1312746"/>
            <a:ext cx="10321376" cy="50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29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113.236"/>
  <p:tag name="LATEXADDIN" val="\documentclass{article}&#10;\usepackage{amsmath}&#10;\usepackage{amssymb}&#10;\usepackage{amsfonts}&#10;\usepackage{amsthm}&#10;\pagestyle{empty}&#10;\usepackage{graphics}&#10;\usepackage{graphicx}&#10;\usepackage{times}&#10;\usepackage{tikz}&#10;\newtheorem{theorem}{Theorem}&#10;\newtheorem{corollary}{Corollary}&#10;\newtheorem{case}{Case}&#10;\newtheorem{lemma}{Lemma}&#10;\newtheorem{proposition}{Proposition}&#10;\newtheorem{assumption}{Assumption}&#10;\theoremstyle{definition}&#10;\newtheorem{definition}{Definition}&#10;\newtheorem{example}{Example}&#10;\newtheorem{remark}{Remark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begin{equation*}&#10;   v^*(s):= \sup_{\pi} \inf _{\kappa \in \mathcal{P}} E_s^{\pi,\kappa}\left[\sum_{t=1}^\infty \alpha^{t} r(X_t,A_t)\right]&#10;    \label{intro:drmdp}&#10;\end{equation*}&#10;&#10;&#10;\end{document}"/>
  <p:tag name="IGUANATEXSIZE" val="32"/>
  <p:tag name="IGUANATEXCURSOR" val="283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7.851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 $X_{t+1} =f(X_t,A_t,W_t).$&#10;&#10;\end{document}"/>
  <p:tag name="IGUANATEXSIZE" val="32"/>
  <p:tag name="IGUANATEXCURSOR" val="250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1.237"/>
  <p:tag name="ORIGINALWIDTH" val="4298.463"/>
  <p:tag name="LATEXADDIN" val="\documentclass{article}&#10;\pagestyle{empty}&#10;\usepackage{amsmath}&#10;\usepackage{amssymb}&#10;\usepackage{amsfonts}&#10;\usepackage{amsthm}&#10;\usepackage{tikz}&#10;\newtheorem{theorem}{Theorem}&#10;\newtheorem{definition}{Defin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&#10;\begin{definition}[Wasserstein distance ambiguity sets]\label{def:Wd_set}&#10;Let $c:\mathbb{W}\times\mathbb{W} \rightarrow\mathbb{R}_+$ s.t. $c(w,w) = 0$ for all $w\in\mathbb{W}$. The Wasserstein distance for $\mu,\nu\in\mathcal{P}(\mathcal{W})$ with transportation cost function $c$ is defined as &#10;$$W_c(\mu,\nu):=\inf_{\xi\in\Xi(\mu,\nu)}\int_{\mathbb{W}\times\mathbb{W}}c d\xi, $$&#10;where $\Xi(\mu,\nu)$ is the set of probability measures on $\mathcal{W}\times\mathcal{W}$ s.t. $\xi(\cdot,\mathcal{W}) = \mu$ and $\xi(\mathcal{W},\cdot) = \nu$ for all $\xi\in\Xi(\mu,\nu)$. &#10;\end{definition}&#10;\begin{definition}[$f_k$-divergence ambiguity sets]\label{def:f_k_div_set}&#10;    For $k &gt; 1$ and probability measures $\mu\ll\mu_0$ in $\mathcal{P}(\mathcal{W})$, let &#10;    \[&#10;    f_k(t):=\frac{t^k - kt+k-1}{k(k-1)}, \quad D_{f_k}(\mu\|\mu_0) := \int_{\mathbb{W}} f_k\left(\frac{d\mu}{d\mu_0}\right)d\mu_0. &#10;    \] &#10;    &#10;\end{definition}&#10;&#10;&#10;\end{document}"/>
  <p:tag name="IGUANATEXSIZE" val="24"/>
  <p:tag name="IGUANATEXCURSOR" val="280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8.4327"/>
  <p:tag name="ORIGINALWIDTH" val="2251.969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&#10;\begin{align*}&#10;v^*(s):&amp;= \sup_{\pi}\inf_{W\sim\mu\in \mathcal{P}} E_{s}^{\pi,\mu} \sum_{t=1}^\infty\alpha^tr(X_t,A_t), \\&#10; X_{t+1} &amp;= f(X_t,A_t,W_t).&#10;\end{align*}&#10;&#10;\end{document}"/>
  <p:tag name="IGUANATEXSIZE" val="32"/>
  <p:tag name="IGUANATEXCURSOR" val="253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227.596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P} = \{\mu:W_c(\mu,\mu_0)\leq \delta\}$ or &#10;$\mathcal{P} = \{\mu  \ll \mu_0: D_{f_k}(\mu\|\mu_0)\leq \delta\}$.&#10;&#10;\end{document}"/>
  <p:tag name="IGUANATEXSIZE" val="32"/>
  <p:tag name="IGUANATEXCURSOR" val="248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525.309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F}^+_t= \sigma(X_0,A_0,\ldots,X_t,A_t)$.&#10;&#10;&#10;\end{document}"/>
  <p:tag name="IGUANATEXSIZE" val="28"/>
  <p:tag name="IGUANATEXCURSOR" val="245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34.083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F}^-_t= \sigma(X_0,A_0,\ldots,X_t)$.&#10;&#10;&#10;\end{document}"/>
  <p:tag name="IGUANATEXSIZE" val="28"/>
  <p:tag name="IGUANATEXCURSOR" val="244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759.28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W_t|\mathcal{F}_t^+ \sim \mu_t(X_0,A_0,\ldots,X_t,A_t).$&#10;&#10;\end{document}"/>
  <p:tag name="IGUANATEXSIZE" val="28"/>
  <p:tag name="IGUANATEXCURSOR" val="252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93.926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W_t|\mathcal{F}_t^- \sim \mu_t(X_0,A_0,\ldots,X_t)$ independent of $A_t$.&#10;&#10;\end{document}"/>
  <p:tag name="IGUANATEXSIZE" val="28"/>
  <p:tag name="IGUANATEXCURSOR" val="256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964"/>
  <p:tag name="ORIGINALWIDTH" val="3305.587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\begin{equation*}\label{eqn:def_action_aware_DR_bellman_eqn}\begin{aligned}&#10;u(x) &#10;=\sup_{a\in\mathcal{A}} r(x,a) + \alpha\inf_{\psi\in \mathcal{P}}\int_{\mathcal{W}} u(f(x,a,w))\psi(dw)=:\mathcal{T}(u)(x)\end{aligned}&#10;\end{equation*}&#10;&#10;&#10;\end{document}"/>
  <p:tag name="IGUANATEXSIZE" val="32"/>
  <p:tag name="IGUANATEXCURSOR" val="248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5.4369"/>
  <p:tag name="ORIGINALWIDTH" val="3480.315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\begin{align*}\label{eqn:def_action_unaware_DR_bellman_eqn}&#10;\bar{u}(x) &amp;= \sup_{\phi\in\mathcal{Q}(\mathcal{A})}\inf_{\psi\in \mathcal{P}} \int_{\mathcal{A}\times\mathcal{W}} r(x,a) + \alpha \bar u(f(x,a,w))(\phi\times\psi)(da,dw) \\&#10;&amp; =: \overline{\mathcal{T}}(\bar{u})(x)&#10;\end{align*}&#10;&#10;&#10;\end{document}"/>
  <p:tag name="IGUANATEXSIZE" val="32"/>
  <p:tag name="IGUANATEXCURSOR" val="261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1.4361"/>
  <p:tag name="ORIGINALWIDTH" val="3590.551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Sample complexity for learning $v^*(\cdot)$: $\Theta\left(\frac{|S||A|}{\epsilon^2}\right)$ for various uncertainty sets under difference assumptions (Shi and Chi, 2023; Shi et al., 2023; Wang et al. 2023).&#10;&#10;&#10;\end{document}"/>
  <p:tag name="IGUANATEXSIZE" val="32"/>
  <p:tag name="IGUANATEXCURSOR" val="260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2.4484"/>
  <p:tag name="ORIGINALWIDTH" val="3678.29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\begin{proposition}&#10;If the controller and the adversary are both ``history-dependent&quot;, the optimal value function $v^*$ is the unique solution to the aforementioned Bellman functons.&#10;\end{proposition}&#10;&#10;&#10;\end{document}"/>
  <p:tag name="IGUANATEXSIZE" val="32"/>
  <p:tag name="IGUANATEXCURSOR" val="258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824.8969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Change $\mathcal{P}$ to $\mathcal{\hat{P}}$&#10;&#10;&#10;\end{document}"/>
  <p:tag name="IGUANATEXSIZE" val="28"/>
  <p:tag name="IGUANATEXCURSOR" val="244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3251.594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\hat{P}} = \{\mu:W_c(\mu,\hat{\mu}_n)\leq \delta\}$ or &#10;$\mathcal{\hat{P}} = \{\mu  \ll \mu_0: D_{f_k}(\mu\|\hat{\mu}_n)\leq \delta\}$.&#10;&#10;&#10;&#10;\end{document}"/>
  <p:tag name="IGUANATEXSIZE" val="28"/>
  <p:tag name="IGUANATEXCURSOR" val="245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973.378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$|u^*(f(x,a,y)) - u^*(f(x',a',y))|\leq \ell(|x-x'| +|a-a'|).$$&#10;&#10;&#10;\end{document}"/>
  <p:tag name="IGUANATEXSIZE" val="32"/>
  <p:tag name="IGUANATEXCURSOR" val="246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61.9047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k'=k/(k-1)$&#10;&#10;\end{document}"/>
  <p:tag name="IGUANATEXSIZE" val="22"/>
  <p:tag name="IGUANATEXCURSOR" val="249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14.923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X_t\in \mathbb{R}^m$ is the dollar-amount holding at time $t$.&#10;&#10;\end{document}"/>
  <p:tag name="IGUANATEXSIZE" val="28"/>
  <p:tag name="IGUANATEXCURSOR" val="255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387.701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A_t\in \mathbb{R}^m$ is the buying and selling decisions.&#10;&#10;\end{document}"/>
  <p:tag name="IGUANATEXSIZE" val="32"/>
  <p:tag name="IGUANATEXCURSOR" val="255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96.663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X_{t+1}=(I+W_t)(X_t+A_t)$, where $W_t=\mathrm{diag}(R_t)$.&#10;&#10;\end{document}"/>
  <p:tag name="IGUANATEXSIZE" val="32"/>
  <p:tag name="IGUANATEXCURSOR" val="250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268.092"/>
  <p:tag name="LATEXADDIN" val="\documentclass{article}&#10;\pagestyle{empty}&#10;\usepackage{amsmath}&#10;\usepackage{amssymb}&#10;\usepackage{amsfonts}&#10;\usepackage{amsthm}&#10;\usepackage[a4paper, total={4in, 8in}]{geometry}&#10;\usepackage{tikz}&#10;\newtheorem{theorem}{Theorem}&#10;\newtheorem{proposition}{Proposition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r(X_t,A_t) = U(-\mathbf{1}^\top A_t).$&#10;&#10;\end{document}"/>
  <p:tag name="IGUANATEXSIZE" val="32"/>
  <p:tag name="IGUANATEXCURSOR" val="251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525.6843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\Theta\left(\frac{|S||A|}{\epsilon^2}\right)$&#10;&#10;&#10;\end{document}"/>
  <p:tag name="IGUANATEXSIZE" val="32"/>
  <p:tag name="IGUANATEXCURSOR" val="242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41.095"/>
  <p:tag name="LATEXADDIN" val="\documentclass{article}&#10;\usepackage{amsmath}&#10;\usepackage{amssymb}&#10;\usepackage{amsfonts}&#10;\usepackage{amsthm}&#10;\pagestyle{empty}&#10;\usepackage{graphics}&#10;\usepackage{graphicx}&#10;\usepackage{times}&#10;\usepackage{tikz}&#10;\usepackage{booktabs}&#10;\newtheorem{theorem}{Theorem}&#10;\newtheorem{corollary}{Corollary}&#10;\newtheorem{case}{Case}&#10;\newtheorem{lemma}{Lemma}&#10;\newtheorem{proposition}{Proposition}&#10;\newtheorem{assumption}{Assumption}&#10;\theoremstyle{definition}&#10;\newtheorem{definition}{Definition}&#10;\newtheorem{example}{Example}&#10;\newtheorem{remark}{Remark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[&#10;I_{t+1} = (I_{t} + A_t-D_t)_+&#10;\]&#10;&#10;&#10;&#10;\end{document}"/>
  <p:tag name="IGUANATEXSIZE" val="32"/>
  <p:tag name="IGUANATEXCURSOR" val="275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71.991"/>
  <p:tag name="LATEXADDIN" val="\documentclass{article}&#10;\usepackage{amsmath}&#10;\usepackage{amssymb}&#10;\usepackage{amsfonts}&#10;\usepackage{amsthm}&#10;\pagestyle{empty}&#10;\usepackage{graphics}&#10;\usepackage{graphicx}&#10;\usepackage{times}&#10;\usepackage{tikz}&#10;\usepackage{booktabs}&#10;\newtheorem{theorem}{Theorem}&#10;\newtheorem{corollary}{Corollary}&#10;\newtheorem{case}{Case}&#10;\newtheorem{lemma}{Lemma}&#10;\newtheorem{proposition}{Proposition}&#10;\newtheorem{assumption}{Assumption}&#10;\theoremstyle{definition}&#10;\newtheorem{definition}{Definition}&#10;\newtheorem{example}{Example}&#10;\newtheorem{remark}{Remark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\[&#10;I_{t+1} = f(I_t,A_t,D_t) = (I_{t} + A_t-D_t)_+&#10;\]&#10;&#10;&#10;&#10;\end{document}"/>
  <p:tag name="IGUANATEXSIZE" val="32"/>
  <p:tag name="IGUANATEXCURSOR" val="274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88.864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\begin{document}&#10;&#10;$f:\mathbb{X}\times\mathbb{A}\times\mathbb{W}\rightarrow\mathbb{X}$;&#10;&#10;&#10;\end{document}"/>
  <p:tag name="IGUANATEXSIZE" val="32"/>
  <p:tag name="IGUANATEXCURSOR" val="246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882.6397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$r:\mathbb{X}\times\mathbb{A}\rightarrow \mathbb{R}_+.$&#10;&#10;&#10;&#10;\end{document}"/>
  <p:tag name="IGUANATEXSIZE" val="32"/>
  <p:tag name="IGUANATEXCURSOR" val="245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0.4574"/>
  <p:tag name="ORIGINALWIDTH" val="2250.469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&#10;\begin{align*}&#10;v^*(s):&amp;= \sup_{\pi}\inf_{W\sim\mu\in \mathcal{P}} E_{s}^{\pi,\mu} \sum_{t=1}^\infty\alpha^tr(X_t,A_t).&#10;\end{align*}&#10;&#10;\end{document}"/>
  <p:tag name="IGUANATEXSIZE" val="32"/>
  <p:tag name="IGUANATEXCURSOR" val="252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227.596"/>
  <p:tag name="LATEXADDIN" val="\documentclass{article}&#10;\pagestyle{empty}&#10;\usepackage{amsmath}&#10;\usepackage{amssymb}&#10;\usepackage{amsfonts}&#10;\usepackage{amsthm}&#10;\usepackage{tikz}&#10;\newtheorem{theorem}{Theorem}&#10;\newtheorem*{theorem*}{Theorem}&#10;\newcommand*{\Scale}&#10;[2][4]{\scalebox{#1}{\ensuremath{#2}}}&#10;\usetikzlibrary{chains,shapes,decorations,arrows,calc,arrows.meta,fit,positioning}&#10;\tikzset{three sided/.style={&#10;        draw=none,&#10;        append after command={&#10;            [shorten &lt;= -0.5\pgflinewidth]&#10;            ([shift={(-0.5\pgflinewidth,-0.5\pgflinewidth)}]\tikzlastnode.north east)&#10;        edge([shift={( 0.5\pgflinewidth,-0.5\pgflinewidth)}]\tikzlastnode.north west)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2/.style={&#10;        draw=none,&#10;        append after command={&#10;            [shorten &lt;= -0.5\pgflinewidth]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 ([shift={( -0.5\pgflinewidth,-0.5\pgflinewidth)}]\tikzlastnode.south west)&#10;        edge([shift={(0.5\pgflinewidth,-0.5\pgflinewidth)}]\tikzlastnode.south east)&#10;        }&#10;    }&#10;}&#10;\tikzset{three sided3/.style={&#10;        draw=none,&#10;        append after command={&#10;            [shorten &lt;= -0.5\pgflinewidth]&#10;  ([shift={(-0.5\pgflinewidth,-0.5\pgflinewidth)}]\tikzlastnode.north east)&#10;        edge([shift={( 0.5\pgflinewidth,-0.5\pgflinewidth)}]\tikzlastnode.north west) &#10;          ([shift={( -0.5\pgflinewidth,-0.5\pgflinewidth)}]\tikzlastnode.north west)&#10;        edge([shift={( -0.5\pgflinewidth,-.95\pgflinewidth)}]\tikzlastnode.south west)  &#10;        &#10;              ([shift={( 0.5\pgflinewidth,-0.5\pgflinewidth)}]\tikzlastnode.north east)&#10;        edge([shift={( 0.5\pgflinewidth,-.95\pgflinewidth)}]\tikzlastnode.south east)  &#10;        &#10;           &#10;        }&#10;    }&#10;}&#10;&#10;\begin{document}&#10;&#10;$\mathcal{P} = \{\mu:W_c(\mu,\mu_0)\leq \delta\}$ or &#10;$\mathcal{P} = \{\mu  \ll \mu_0: D_{f_k}(\mu\|\mu_0)\leq \delta\}$.&#10;&#10;\end{document}"/>
  <p:tag name="IGUANATEXSIZE" val="32"/>
  <p:tag name="IGUANATEXCURSOR" val="248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UChicago">
  <a:themeElements>
    <a:clrScheme name="Custom 3">
      <a:dk1>
        <a:srgbClr val="000000"/>
      </a:dk1>
      <a:lt1>
        <a:srgbClr val="FFFFFF"/>
      </a:lt1>
      <a:dk2>
        <a:srgbClr val="737373"/>
      </a:dk2>
      <a:lt2>
        <a:srgbClr val="D9D9D9"/>
      </a:lt2>
      <a:accent1>
        <a:srgbClr val="800000"/>
      </a:accent1>
      <a:accent2>
        <a:srgbClr val="D9D9D9"/>
      </a:accent2>
      <a:accent3>
        <a:srgbClr val="A6A6A6"/>
      </a:accent3>
      <a:accent4>
        <a:srgbClr val="EAAA00"/>
      </a:accent4>
      <a:accent5>
        <a:srgbClr val="B36955"/>
      </a:accent5>
      <a:accent6>
        <a:srgbClr val="002A3A"/>
      </a:accent6>
      <a:hlink>
        <a:srgbClr val="800000"/>
      </a:hlink>
      <a:folHlink>
        <a:srgbClr val="7373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hicago" id="{CFAA2610-EF68-2342-A71B-BDE9C170BA18}" vid="{B0365B56-F18B-384A-96E5-38458130AA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</TotalTime>
  <Words>459</Words>
  <Application>Microsoft Office PowerPoint</Application>
  <PresentationFormat>Widescreen</PresentationFormat>
  <Paragraphs>122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Tahoma</vt:lpstr>
      <vt:lpstr>Times New Roman</vt:lpstr>
      <vt:lpstr>UChicago</vt:lpstr>
      <vt:lpstr>Statistical Learning of Distributionally Robust Stochastic Control in Continuous State Spaces </vt:lpstr>
      <vt:lpstr>Motivation: Auto-Driving Car Trained from a Simulator</vt:lpstr>
      <vt:lpstr>Distributionally Robust MDP</vt:lpstr>
      <vt:lpstr>Distributionally Robust MDP</vt:lpstr>
      <vt:lpstr>Example: Inventory Control</vt:lpstr>
      <vt:lpstr>Research Questions</vt:lpstr>
      <vt:lpstr>Content</vt:lpstr>
      <vt:lpstr>Formulation</vt:lpstr>
      <vt:lpstr>Uncertainty Set</vt:lpstr>
      <vt:lpstr>Statistical Learning Problem</vt:lpstr>
      <vt:lpstr>Adversaries</vt:lpstr>
      <vt:lpstr>Bellman Equations</vt:lpstr>
      <vt:lpstr>Dynamic Programming Principle</vt:lpstr>
      <vt:lpstr>Statistical Learning Algorithm</vt:lpstr>
      <vt:lpstr>Results</vt:lpstr>
      <vt:lpstr>Application: Portfolio Optimization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Kuklenski</dc:creator>
  <cp:lastModifiedBy>Nian Si</cp:lastModifiedBy>
  <cp:revision>418</cp:revision>
  <dcterms:created xsi:type="dcterms:W3CDTF">2019-01-18T20:37:24Z</dcterms:created>
  <dcterms:modified xsi:type="dcterms:W3CDTF">2024-07-10T06:33:04Z</dcterms:modified>
</cp:coreProperties>
</file>